
<file path=[Content_Types].xml><?xml version="1.0" encoding="utf-8"?>
<Types xmlns="http://schemas.openxmlformats.org/package/2006/content-types">
  <Default Extension="jfif" ContentType="image/jpeg"/>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2_0.xml" ContentType="application/vnd.ms-powerpoint.comments+xml"/>
  <Override PartName="/ppt/theme/themeOverride1.xml" ContentType="application/vnd.openxmlformats-officedocument.themeOverride+xml"/>
  <Override PartName="/ppt/notesSlides/notesSlide2.xml" ContentType="application/vnd.openxmlformats-officedocument.presentationml.notesSlide+xml"/>
  <Override PartName="/ppt/comments/modernComment_103_0.xml" ContentType="application/vnd.ms-powerpoint.comments+xml"/>
  <Override PartName="/ppt/theme/themeOverride2.xml" ContentType="application/vnd.openxmlformats-officedocument.themeOverride+xml"/>
  <Override PartName="/ppt/theme/themeOverride3.xml" ContentType="application/vnd.openxmlformats-officedocument.themeOverr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4.xml" ContentType="application/vnd.openxmlformats-officedocument.themeOverr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package/2006/relationships/metadata/extended-properties" Target="docProps/app0.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3"/>
  </p:notesMasterIdLst>
  <p:sldIdLst>
    <p:sldId id="256" r:id="rId2"/>
    <p:sldId id="258" r:id="rId3"/>
    <p:sldId id="267" r:id="rId4"/>
    <p:sldId id="259" r:id="rId5"/>
    <p:sldId id="278" r:id="rId6"/>
    <p:sldId id="268" r:id="rId7"/>
    <p:sldId id="260" r:id="rId8"/>
    <p:sldId id="273" r:id="rId9"/>
    <p:sldId id="289" r:id="rId10"/>
    <p:sldId id="269" r:id="rId11"/>
    <p:sldId id="290" r:id="rId12"/>
    <p:sldId id="272" r:id="rId13"/>
    <p:sldId id="287" r:id="rId14"/>
    <p:sldId id="288" r:id="rId15"/>
    <p:sldId id="291" r:id="rId16"/>
    <p:sldId id="292" r:id="rId17"/>
    <p:sldId id="283" r:id="rId18"/>
    <p:sldId id="263" r:id="rId19"/>
    <p:sldId id="277" r:id="rId20"/>
    <p:sldId id="279" r:id="rId21"/>
    <p:sldId id="265" r:id="rId22"/>
    <p:sldId id="301" r:id="rId23"/>
    <p:sldId id="295" r:id="rId24"/>
    <p:sldId id="294" r:id="rId25"/>
    <p:sldId id="293" r:id="rId26"/>
    <p:sldId id="296" r:id="rId27"/>
    <p:sldId id="298" r:id="rId28"/>
    <p:sldId id="297" r:id="rId29"/>
    <p:sldId id="302" r:id="rId30"/>
    <p:sldId id="299" r:id="rId31"/>
    <p:sldId id="300"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8CEE880-0E7A-0C15-5FAF-4A70B232C60D}" name="איילה ירחי" initials="אי" userId="S::guy_ayala@office.eduil.org::a76c6643-7073-420d-8fef-f52fd94dac3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005" autoAdjust="0"/>
    <p:restoredTop sz="94711" autoAdjust="0"/>
  </p:normalViewPr>
  <p:slideViewPr>
    <p:cSldViewPr snapToGrid="0" snapToObjects="1">
      <p:cViewPr varScale="1">
        <p:scale>
          <a:sx n="82" d="100"/>
          <a:sy n="82" d="100"/>
        </p:scale>
        <p:origin x="132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r>
              <a:rPr lang="en-US" dirty="0"/>
              <a:t>Class imbalance</a:t>
            </a:r>
          </a:p>
        </c:rich>
      </c:tx>
      <c:overlay val="0"/>
      <c:spPr>
        <a:noFill/>
        <a:ln>
          <a:noFill/>
        </a:ln>
        <a:effectLst/>
      </c:spPr>
      <c:txPr>
        <a:bodyPr rot="0" spcFirstLastPara="1" vertOverflow="ellipsis" vert="horz" wrap="square" anchor="ctr" anchorCtr="1"/>
        <a:lstStyle/>
        <a:p>
          <a:pPr>
            <a:defRPr sz="2200" b="1" i="0" u="none" strike="noStrike" kern="1200" baseline="0">
              <a:solidFill>
                <a:schemeClr val="dk1">
                  <a:lumMod val="75000"/>
                  <a:lumOff val="25000"/>
                </a:schemeClr>
              </a:solidFill>
              <a:latin typeface="+mn-lt"/>
              <a:ea typeface="+mn-ea"/>
              <a:cs typeface="+mn-cs"/>
            </a:defRPr>
          </a:pPr>
          <a:endParaRPr lang="en-US"/>
        </a:p>
      </c:txPr>
    </c:title>
    <c:autoTitleDeleted val="0"/>
    <c:plotArea>
      <c:layout>
        <c:manualLayout>
          <c:layoutTarget val="inner"/>
          <c:xMode val="edge"/>
          <c:yMode val="edge"/>
          <c:x val="0.1837079963407679"/>
          <c:y val="0.22283859171577008"/>
          <c:w val="0.57429247281959361"/>
          <c:h val="0.66561916245082398"/>
        </c:manualLayout>
      </c:layout>
      <c:pieChart>
        <c:varyColors val="1"/>
        <c:ser>
          <c:idx val="0"/>
          <c:order val="0"/>
          <c:tx>
            <c:strRef>
              <c:f>גיליון1!$B$1</c:f>
              <c:strCache>
                <c:ptCount val="1"/>
                <c:pt idx="0">
                  <c:v>Images</c:v>
                </c:pt>
              </c:strCache>
            </c:strRef>
          </c:tx>
          <c:dPt>
            <c:idx val="0"/>
            <c:bubble3D val="0"/>
            <c:spPr>
              <a:solidFill>
                <a:schemeClr val="accent1"/>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1-A0BE-4BCA-8E06-77C2644BE0B2}"/>
              </c:ext>
            </c:extLst>
          </c:dPt>
          <c:dPt>
            <c:idx val="1"/>
            <c:bubble3D val="0"/>
            <c:spPr>
              <a:solidFill>
                <a:schemeClr val="accent2"/>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3-A0BE-4BCA-8E06-77C2644BE0B2}"/>
              </c:ext>
            </c:extLst>
          </c:dPt>
          <c:dPt>
            <c:idx val="2"/>
            <c:bubble3D val="0"/>
            <c:spPr>
              <a:solidFill>
                <a:schemeClr val="accent3"/>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5-A0BE-4BCA-8E06-77C2644BE0B2}"/>
              </c:ext>
            </c:extLst>
          </c:dPt>
          <c:dPt>
            <c:idx val="3"/>
            <c:bubble3D val="0"/>
            <c:spPr>
              <a:solidFill>
                <a:schemeClr val="accent4"/>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7-A0BE-4BCA-8E06-77C2644BE0B2}"/>
              </c:ext>
            </c:extLst>
          </c:dPt>
          <c:dPt>
            <c:idx val="4"/>
            <c:bubble3D val="0"/>
            <c:spPr>
              <a:solidFill>
                <a:schemeClr val="accent5"/>
              </a:solidFill>
              <a:ln>
                <a:noFill/>
              </a:ln>
              <a:effectLst>
                <a:outerShdw blurRad="254000" sx="102000" sy="102000" algn="ctr" rotWithShape="0">
                  <a:prstClr val="black">
                    <a:alpha val="20000"/>
                  </a:prstClr>
                </a:outerShdw>
              </a:effectLst>
            </c:spPr>
            <c:extLst>
              <c:ext xmlns:c16="http://schemas.microsoft.com/office/drawing/2014/chart" uri="{C3380CC4-5D6E-409C-BE32-E72D297353CC}">
                <c16:uniqueId val="{00000009-A0BE-4BCA-8E06-77C2644BE0B2}"/>
              </c:ext>
            </c:extLst>
          </c:dPt>
          <c:dLbls>
            <c:dLbl>
              <c:idx val="0"/>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A0BE-4BCA-8E06-77C2644BE0B2}"/>
                </c:ext>
              </c:extLst>
            </c:dLbl>
            <c:dLbl>
              <c:idx val="1"/>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A0BE-4BCA-8E06-77C2644BE0B2}"/>
                </c:ext>
              </c:extLst>
            </c:dLbl>
            <c:dLbl>
              <c:idx val="2"/>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5-A0BE-4BCA-8E06-77C2644BE0B2}"/>
                </c:ext>
              </c:extLst>
            </c:dLbl>
            <c:dLbl>
              <c:idx val="3"/>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A0BE-4BCA-8E06-77C2644BE0B2}"/>
                </c:ext>
              </c:extLst>
            </c:dLbl>
            <c:dLbl>
              <c:idx val="4"/>
              <c:dLblPos val="ctr"/>
              <c:showLegendKey val="0"/>
              <c:showVal val="0"/>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A0BE-4BCA-8E06-77C2644BE0B2}"/>
                </c:ext>
              </c:extLst>
            </c:dLbl>
            <c:spPr>
              <a:pattFill prst="pct75">
                <a:fgClr>
                  <a:prstClr val="black">
                    <a:lumMod val="75000"/>
                    <a:lumOff val="25000"/>
                  </a:prstClr>
                </a:fgClr>
                <a:bgClr>
                  <a:prstClr val="black">
                    <a:lumMod val="65000"/>
                    <a:lumOff val="35000"/>
                  </a:prstClr>
                </a:bgClr>
              </a:pattFill>
              <a:ln>
                <a:noFill/>
              </a:ln>
              <a:effectLst>
                <a:outerShdw blurRad="50800" dist="38100" dir="2700000" algn="tl" rotWithShape="0">
                  <a:prstClr val="black">
                    <a:alpha val="40000"/>
                  </a:prstClr>
                </a:outerShdw>
              </a:effectLst>
            </c:spPr>
            <c:txPr>
              <a:bodyPr rot="0" spcFirstLastPara="1" vertOverflow="clip" horzOverflow="clip" vert="horz" wrap="square" lIns="38100" tIns="19050" rIns="38100" bIns="19050" anchor="ctr" anchorCtr="1">
                <a:spAutoFit/>
              </a:bodyPr>
              <a:lstStyle/>
              <a:p>
                <a:pPr>
                  <a:defRPr sz="1330" b="1" i="0" u="none" strike="noStrike" kern="1200" baseline="0">
                    <a:solidFill>
                      <a:schemeClr val="lt1"/>
                    </a:solidFill>
                    <a:latin typeface="+mn-lt"/>
                    <a:ea typeface="+mn-ea"/>
                    <a:cs typeface="+mn-cs"/>
                  </a:defRPr>
                </a:pPr>
                <a:endParaRPr lang="en-US"/>
              </a:p>
            </c:txPr>
            <c:dLblPos val="ctr"/>
            <c:showLegendKey val="0"/>
            <c:showVal val="0"/>
            <c:showCatName val="0"/>
            <c:showSerName val="0"/>
            <c:showPercent val="1"/>
            <c:showBubbleSize val="0"/>
            <c:showLeaderLines val="1"/>
            <c:leaderLines>
              <c:spPr>
                <a:ln w="9525">
                  <a:solidFill>
                    <a:schemeClr val="dk1">
                      <a:lumMod val="50000"/>
                      <a:lumOff val="50000"/>
                    </a:schemeClr>
                  </a:solidFill>
                </a:ln>
                <a:effectLst/>
              </c:spPr>
            </c:leaderLines>
            <c:extLst>
              <c:ext xmlns:c15="http://schemas.microsoft.com/office/drawing/2012/chart" uri="{CE6537A1-D6FC-4f65-9D91-7224C49458BB}">
                <c15:spPr xmlns:c15="http://schemas.microsoft.com/office/drawing/2012/chart">
                  <a:prstGeom prst="wedgeRectCallout">
                    <a:avLst/>
                  </a:prstGeom>
                  <a:pattFill prst="pct75">
                    <a:fgClr>
                      <a:schemeClr val="dk1">
                        <a:lumMod val="75000"/>
                        <a:lumOff val="25000"/>
                      </a:schemeClr>
                    </a:fgClr>
                    <a:bgClr>
                      <a:schemeClr val="dk1">
                        <a:lumMod val="65000"/>
                        <a:lumOff val="35000"/>
                      </a:schemeClr>
                    </a:bgClr>
                  </a:pattFill>
                  <a:ln>
                    <a:noFill/>
                  </a:ln>
                </c15:spPr>
              </c:ext>
            </c:extLst>
          </c:dLbls>
          <c:cat>
            <c:numRef>
              <c:f>גיליון1!$A$2:$A$6</c:f>
              <c:numCache>
                <c:formatCode>General</c:formatCode>
                <c:ptCount val="5"/>
                <c:pt idx="0">
                  <c:v>0</c:v>
                </c:pt>
                <c:pt idx="1">
                  <c:v>1</c:v>
                </c:pt>
                <c:pt idx="2">
                  <c:v>2</c:v>
                </c:pt>
                <c:pt idx="3">
                  <c:v>3</c:v>
                </c:pt>
                <c:pt idx="4">
                  <c:v>4</c:v>
                </c:pt>
              </c:numCache>
            </c:numRef>
          </c:cat>
          <c:val>
            <c:numRef>
              <c:f>גיליון1!$B$2:$B$6</c:f>
              <c:numCache>
                <c:formatCode>General</c:formatCode>
                <c:ptCount val="5"/>
                <c:pt idx="0">
                  <c:v>70000</c:v>
                </c:pt>
                <c:pt idx="1">
                  <c:v>6000</c:v>
                </c:pt>
                <c:pt idx="2">
                  <c:v>14000</c:v>
                </c:pt>
                <c:pt idx="3">
                  <c:v>6000</c:v>
                </c:pt>
                <c:pt idx="4">
                  <c:v>3000</c:v>
                </c:pt>
              </c:numCache>
            </c:numRef>
          </c:val>
          <c:extLst>
            <c:ext xmlns:c16="http://schemas.microsoft.com/office/drawing/2014/chart" uri="{C3380CC4-5D6E-409C-BE32-E72D297353CC}">
              <c16:uniqueId val="{00000000-4DE6-46BB-86AE-CB3377474D0D}"/>
            </c:ext>
          </c:extLst>
        </c:ser>
        <c:dLbls>
          <c:dLblPos val="ctr"/>
          <c:showLegendKey val="0"/>
          <c:showVal val="0"/>
          <c:showCatName val="0"/>
          <c:showSerName val="0"/>
          <c:showPercent val="1"/>
          <c:showBubbleSize val="0"/>
          <c:showLeaderLines val="1"/>
        </c:dLbls>
        <c:firstSliceAng val="0"/>
      </c:pieChart>
      <c:spPr>
        <a:noFill/>
        <a:ln>
          <a:noFill/>
        </a:ln>
        <a:effectLst/>
      </c:spPr>
    </c:plotArea>
    <c:legend>
      <c:legendPos val="r"/>
      <c:overlay val="0"/>
      <c:spPr>
        <a:solidFill>
          <a:schemeClr val="lt1">
            <a:lumMod val="95000"/>
            <a:alpha val="39000"/>
          </a:schemeClr>
        </a:solidFill>
        <a:ln>
          <a:noFill/>
        </a:ln>
        <a:effectLst/>
      </c:spPr>
      <c:txPr>
        <a:bodyPr rot="0" spcFirstLastPara="1" vertOverflow="ellipsis" vert="horz" wrap="square" anchor="ctr" anchorCtr="1"/>
        <a:lstStyle/>
        <a:p>
          <a:pPr>
            <a:defRPr sz="1197" b="0" i="0" u="none" strike="noStrike" kern="1200" baseline="0">
              <a:solidFill>
                <a:schemeClr val="dk1">
                  <a:lumMod val="75000"/>
                  <a:lumOff val="25000"/>
                </a:schemeClr>
              </a:solidFill>
              <a:latin typeface="+mn-lt"/>
              <a:ea typeface="+mn-ea"/>
              <a:cs typeface="+mn-cs"/>
            </a:defRPr>
          </a:pPr>
          <a:endParaRPr lang="en-US"/>
        </a:p>
      </c:txPr>
    </c:legend>
    <c:plotVisOnly val="1"/>
    <c:dispBlanksAs val="gap"/>
    <c:showDLblsOverMax val="0"/>
  </c:chart>
  <c: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600" b="1" kern="1200" dirty="0">
                <a:solidFill>
                  <a:schemeClr val="tx1"/>
                </a:solidFill>
                <a:latin typeface="+mn-lt"/>
                <a:ea typeface="+mn-ea"/>
                <a:cs typeface="+mn-cs"/>
              </a:rPr>
              <a:t>Model Performance Over Epochs</a:t>
            </a:r>
            <a:endParaRPr lang="he-IL" sz="1600" b="1" kern="1200" dirty="0">
              <a:solidFill>
                <a:schemeClr val="tx1"/>
              </a:solidFill>
              <a:latin typeface="+mn-lt"/>
              <a:ea typeface="+mn-ea"/>
              <a:cs typeface="+mn-cs"/>
            </a:endParaRP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lineChart>
        <c:grouping val="standard"/>
        <c:varyColors val="0"/>
        <c:ser>
          <c:idx val="0"/>
          <c:order val="0"/>
          <c:tx>
            <c:strRef>
              <c:f>גיליון1!$B$1</c:f>
              <c:strCache>
                <c:ptCount val="1"/>
                <c:pt idx="0">
                  <c:v>Train Loss</c:v>
                </c:pt>
              </c:strCache>
            </c:strRef>
          </c:tx>
          <c:spPr>
            <a:ln w="28575" cap="rnd">
              <a:solidFill>
                <a:schemeClr val="accent1"/>
              </a:solidFill>
              <a:round/>
            </a:ln>
            <a:effectLst/>
          </c:spPr>
          <c:marker>
            <c:symbol val="none"/>
          </c:marker>
          <c:cat>
            <c:numRef>
              <c:f>גיליון1!$A$2:$A$11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גיליון1!$B$2:$B$11</c:f>
              <c:numCache>
                <c:formatCode>General</c:formatCode>
                <c:ptCount val="10"/>
                <c:pt idx="0">
                  <c:v>0.60697999999999996</c:v>
                </c:pt>
                <c:pt idx="1">
                  <c:v>0.54505700000000001</c:v>
                </c:pt>
                <c:pt idx="2">
                  <c:v>0.50049500000000002</c:v>
                </c:pt>
                <c:pt idx="3">
                  <c:v>0.53760399999999997</c:v>
                </c:pt>
                <c:pt idx="4">
                  <c:v>0.55497300000000005</c:v>
                </c:pt>
                <c:pt idx="5">
                  <c:v>0.53010199999999996</c:v>
                </c:pt>
                <c:pt idx="6">
                  <c:v>0.49692199999999997</c:v>
                </c:pt>
                <c:pt idx="7">
                  <c:v>0.48691099999999998</c:v>
                </c:pt>
                <c:pt idx="8">
                  <c:v>0.45946599999999999</c:v>
                </c:pt>
                <c:pt idx="9">
                  <c:v>0.49272899999999997</c:v>
                </c:pt>
              </c:numCache>
            </c:numRef>
          </c:val>
          <c:smooth val="0"/>
          <c:extLst>
            <c:ext xmlns:c16="http://schemas.microsoft.com/office/drawing/2014/chart" uri="{C3380CC4-5D6E-409C-BE32-E72D297353CC}">
              <c16:uniqueId val="{00000000-BCE3-4EA6-95F4-15C885014F43}"/>
            </c:ext>
          </c:extLst>
        </c:ser>
        <c:ser>
          <c:idx val="1"/>
          <c:order val="1"/>
          <c:tx>
            <c:strRef>
              <c:f>גיליון1!$C$1</c:f>
              <c:strCache>
                <c:ptCount val="1"/>
                <c:pt idx="0">
                  <c:v>F1-Score (Micro)</c:v>
                </c:pt>
              </c:strCache>
            </c:strRef>
          </c:tx>
          <c:spPr>
            <a:ln w="28575" cap="rnd">
              <a:solidFill>
                <a:schemeClr val="accent2"/>
              </a:solidFill>
              <a:round/>
            </a:ln>
            <a:effectLst/>
          </c:spPr>
          <c:marker>
            <c:symbol val="none"/>
          </c:marker>
          <c:cat>
            <c:numRef>
              <c:f>גיליון1!$A$2:$A$11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גיליון1!$C$2:$C$11</c:f>
              <c:numCache>
                <c:formatCode>General</c:formatCode>
                <c:ptCount val="10"/>
                <c:pt idx="0">
                  <c:v>0.81178399999999995</c:v>
                </c:pt>
                <c:pt idx="1">
                  <c:v>0.82405899999999999</c:v>
                </c:pt>
                <c:pt idx="2">
                  <c:v>0.83469700000000002</c:v>
                </c:pt>
                <c:pt idx="3">
                  <c:v>0.81914900000000002</c:v>
                </c:pt>
                <c:pt idx="4">
                  <c:v>0.819967</c:v>
                </c:pt>
                <c:pt idx="5">
                  <c:v>0.82242199999999999</c:v>
                </c:pt>
                <c:pt idx="6">
                  <c:v>0.823241</c:v>
                </c:pt>
                <c:pt idx="7">
                  <c:v>0.823241</c:v>
                </c:pt>
                <c:pt idx="8">
                  <c:v>0.83551600000000004</c:v>
                </c:pt>
                <c:pt idx="9">
                  <c:v>0.84369899999999998</c:v>
                </c:pt>
              </c:numCache>
            </c:numRef>
          </c:val>
          <c:smooth val="0"/>
          <c:extLst>
            <c:ext xmlns:c16="http://schemas.microsoft.com/office/drawing/2014/chart" uri="{C3380CC4-5D6E-409C-BE32-E72D297353CC}">
              <c16:uniqueId val="{00000001-BCE3-4EA6-95F4-15C885014F43}"/>
            </c:ext>
          </c:extLst>
        </c:ser>
        <c:ser>
          <c:idx val="2"/>
          <c:order val="2"/>
          <c:tx>
            <c:strRef>
              <c:f>גיליון1!$D$1</c:f>
              <c:strCache>
                <c:ptCount val="1"/>
                <c:pt idx="0">
                  <c:v>F1-Score (Macro)</c:v>
                </c:pt>
              </c:strCache>
            </c:strRef>
          </c:tx>
          <c:spPr>
            <a:ln w="28575" cap="rnd">
              <a:solidFill>
                <a:schemeClr val="accent3"/>
              </a:solidFill>
              <a:round/>
            </a:ln>
            <a:effectLst/>
          </c:spPr>
          <c:marker>
            <c:symbol val="none"/>
          </c:marker>
          <c:cat>
            <c:numRef>
              <c:f>גיליון1!$A$2:$A$11</c:f>
              <c:numCache>
                <c:formatCode>General</c:formatCode>
                <c:ptCount val="10"/>
                <c:pt idx="0">
                  <c:v>1</c:v>
                </c:pt>
                <c:pt idx="1">
                  <c:v>2</c:v>
                </c:pt>
                <c:pt idx="2">
                  <c:v>3</c:v>
                </c:pt>
                <c:pt idx="3">
                  <c:v>4</c:v>
                </c:pt>
                <c:pt idx="4">
                  <c:v>5</c:v>
                </c:pt>
                <c:pt idx="5">
                  <c:v>6</c:v>
                </c:pt>
                <c:pt idx="6">
                  <c:v>7</c:v>
                </c:pt>
                <c:pt idx="7">
                  <c:v>8</c:v>
                </c:pt>
                <c:pt idx="8">
                  <c:v>9</c:v>
                </c:pt>
                <c:pt idx="9">
                  <c:v>10</c:v>
                </c:pt>
              </c:numCache>
            </c:numRef>
          </c:cat>
          <c:val>
            <c:numRef>
              <c:f>גיליון1!$D$2:$D$11</c:f>
              <c:numCache>
                <c:formatCode>General</c:formatCode>
                <c:ptCount val="10"/>
                <c:pt idx="0">
                  <c:v>0.73675800000000002</c:v>
                </c:pt>
                <c:pt idx="1">
                  <c:v>0.74847300000000005</c:v>
                </c:pt>
                <c:pt idx="2">
                  <c:v>0.76151999999999997</c:v>
                </c:pt>
                <c:pt idx="3">
                  <c:v>0.74223600000000001</c:v>
                </c:pt>
                <c:pt idx="4">
                  <c:v>0.74706399999999995</c:v>
                </c:pt>
                <c:pt idx="5">
                  <c:v>0.74559799999999998</c:v>
                </c:pt>
                <c:pt idx="6">
                  <c:v>0.75459299999999996</c:v>
                </c:pt>
                <c:pt idx="7">
                  <c:v>0.74842500000000001</c:v>
                </c:pt>
                <c:pt idx="8">
                  <c:v>0.76600800000000002</c:v>
                </c:pt>
                <c:pt idx="9">
                  <c:v>0.78184799999999999</c:v>
                </c:pt>
              </c:numCache>
            </c:numRef>
          </c:val>
          <c:smooth val="0"/>
          <c:extLst>
            <c:ext xmlns:c16="http://schemas.microsoft.com/office/drawing/2014/chart" uri="{C3380CC4-5D6E-409C-BE32-E72D297353CC}">
              <c16:uniqueId val="{00000002-BCE3-4EA6-95F4-15C885014F43}"/>
            </c:ext>
          </c:extLst>
        </c:ser>
        <c:dLbls>
          <c:showLegendKey val="0"/>
          <c:showVal val="0"/>
          <c:showCatName val="0"/>
          <c:showSerName val="0"/>
          <c:showPercent val="0"/>
          <c:showBubbleSize val="0"/>
        </c:dLbls>
        <c:smooth val="0"/>
        <c:axId val="405925464"/>
        <c:axId val="405927432"/>
      </c:lineChart>
      <c:catAx>
        <c:axId val="40592546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927432"/>
        <c:crosses val="autoZero"/>
        <c:auto val="1"/>
        <c:lblAlgn val="ctr"/>
        <c:lblOffset val="100"/>
        <c:noMultiLvlLbl val="0"/>
      </c:catAx>
      <c:valAx>
        <c:axId val="4059274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40592546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sz="1200" b="0" i="0" u="none" strike="noStrike" kern="1200" spc="0" baseline="0" dirty="0">
                <a:solidFill>
                  <a:schemeClr val="tx1"/>
                </a:solidFill>
                <a:latin typeface="+mn-lt"/>
                <a:ea typeface="+mn-ea"/>
                <a:cs typeface="+mn-cs"/>
              </a:rPr>
              <a:t>Class-Specific Model Performance</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גיליון1!$B$1</c:f>
              <c:strCache>
                <c:ptCount val="1"/>
                <c:pt idx="0">
                  <c:v>Precision</c:v>
                </c:pt>
              </c:strCache>
            </c:strRef>
          </c:tx>
          <c:spPr>
            <a:solidFill>
              <a:schemeClr val="accent1"/>
            </a:solidFill>
            <a:ln>
              <a:noFill/>
            </a:ln>
            <a:effectLst/>
          </c:spPr>
          <c:invertIfNegative val="0"/>
          <c:cat>
            <c:numRef>
              <c:f>גיליון1!$A$2:$A$5</c:f>
              <c:numCache>
                <c:formatCode>General</c:formatCode>
                <c:ptCount val="4"/>
                <c:pt idx="0">
                  <c:v>0</c:v>
                </c:pt>
                <c:pt idx="1">
                  <c:v>1</c:v>
                </c:pt>
                <c:pt idx="2">
                  <c:v>2</c:v>
                </c:pt>
                <c:pt idx="3">
                  <c:v>3</c:v>
                </c:pt>
              </c:numCache>
            </c:numRef>
          </c:cat>
          <c:val>
            <c:numRef>
              <c:f>גיליון1!$B$2:$B$5</c:f>
              <c:numCache>
                <c:formatCode>General</c:formatCode>
                <c:ptCount val="4"/>
                <c:pt idx="0">
                  <c:v>0.98</c:v>
                </c:pt>
                <c:pt idx="1">
                  <c:v>0.85</c:v>
                </c:pt>
                <c:pt idx="2">
                  <c:v>0.73</c:v>
                </c:pt>
                <c:pt idx="3">
                  <c:v>0.73</c:v>
                </c:pt>
              </c:numCache>
            </c:numRef>
          </c:val>
          <c:extLst>
            <c:ext xmlns:c16="http://schemas.microsoft.com/office/drawing/2014/chart" uri="{C3380CC4-5D6E-409C-BE32-E72D297353CC}">
              <c16:uniqueId val="{00000000-F88D-46BA-92B0-A45F7EBF66EC}"/>
            </c:ext>
          </c:extLst>
        </c:ser>
        <c:ser>
          <c:idx val="1"/>
          <c:order val="1"/>
          <c:tx>
            <c:strRef>
              <c:f>גיליון1!$C$1</c:f>
              <c:strCache>
                <c:ptCount val="1"/>
                <c:pt idx="0">
                  <c:v>Recall</c:v>
                </c:pt>
              </c:strCache>
            </c:strRef>
          </c:tx>
          <c:spPr>
            <a:solidFill>
              <a:schemeClr val="accent2"/>
            </a:solidFill>
            <a:ln>
              <a:noFill/>
            </a:ln>
            <a:effectLst/>
          </c:spPr>
          <c:invertIfNegative val="0"/>
          <c:cat>
            <c:numRef>
              <c:f>גיליון1!$A$2:$A$5</c:f>
              <c:numCache>
                <c:formatCode>General</c:formatCode>
                <c:ptCount val="4"/>
                <c:pt idx="0">
                  <c:v>0</c:v>
                </c:pt>
                <c:pt idx="1">
                  <c:v>1</c:v>
                </c:pt>
                <c:pt idx="2">
                  <c:v>2</c:v>
                </c:pt>
                <c:pt idx="3">
                  <c:v>3</c:v>
                </c:pt>
              </c:numCache>
            </c:numRef>
          </c:cat>
          <c:val>
            <c:numRef>
              <c:f>גיליון1!$C$2:$C$5</c:f>
              <c:numCache>
                <c:formatCode>General</c:formatCode>
                <c:ptCount val="4"/>
                <c:pt idx="0">
                  <c:v>0.98</c:v>
                </c:pt>
                <c:pt idx="1">
                  <c:v>0.82</c:v>
                </c:pt>
                <c:pt idx="2">
                  <c:v>0.91</c:v>
                </c:pt>
                <c:pt idx="3">
                  <c:v>0.71</c:v>
                </c:pt>
              </c:numCache>
            </c:numRef>
          </c:val>
          <c:extLst>
            <c:ext xmlns:c16="http://schemas.microsoft.com/office/drawing/2014/chart" uri="{C3380CC4-5D6E-409C-BE32-E72D297353CC}">
              <c16:uniqueId val="{00000001-F88D-46BA-92B0-A45F7EBF66EC}"/>
            </c:ext>
          </c:extLst>
        </c:ser>
        <c:ser>
          <c:idx val="2"/>
          <c:order val="2"/>
          <c:tx>
            <c:strRef>
              <c:f>גיליון1!$D$1</c:f>
              <c:strCache>
                <c:ptCount val="1"/>
                <c:pt idx="0">
                  <c:v>F1-score</c:v>
                </c:pt>
              </c:strCache>
            </c:strRef>
          </c:tx>
          <c:spPr>
            <a:solidFill>
              <a:schemeClr val="accent3"/>
            </a:solidFill>
            <a:ln>
              <a:noFill/>
            </a:ln>
            <a:effectLst/>
          </c:spPr>
          <c:invertIfNegative val="0"/>
          <c:cat>
            <c:numRef>
              <c:f>גיליון1!$A$2:$A$5</c:f>
              <c:numCache>
                <c:formatCode>General</c:formatCode>
                <c:ptCount val="4"/>
                <c:pt idx="0">
                  <c:v>0</c:v>
                </c:pt>
                <c:pt idx="1">
                  <c:v>1</c:v>
                </c:pt>
                <c:pt idx="2">
                  <c:v>2</c:v>
                </c:pt>
                <c:pt idx="3">
                  <c:v>3</c:v>
                </c:pt>
              </c:numCache>
            </c:numRef>
          </c:cat>
          <c:val>
            <c:numRef>
              <c:f>גיליון1!$D$2:$D$5</c:f>
              <c:numCache>
                <c:formatCode>General</c:formatCode>
                <c:ptCount val="4"/>
                <c:pt idx="0">
                  <c:v>0.98</c:v>
                </c:pt>
                <c:pt idx="1">
                  <c:v>0.83</c:v>
                </c:pt>
                <c:pt idx="2">
                  <c:v>0.81</c:v>
                </c:pt>
                <c:pt idx="3">
                  <c:v>0.72</c:v>
                </c:pt>
              </c:numCache>
            </c:numRef>
          </c:val>
          <c:extLst>
            <c:ext xmlns:c16="http://schemas.microsoft.com/office/drawing/2014/chart" uri="{C3380CC4-5D6E-409C-BE32-E72D297353CC}">
              <c16:uniqueId val="{00000002-F88D-46BA-92B0-A45F7EBF66EC}"/>
            </c:ext>
          </c:extLst>
        </c:ser>
        <c:dLbls>
          <c:showLegendKey val="0"/>
          <c:showVal val="0"/>
          <c:showCatName val="0"/>
          <c:showSerName val="0"/>
          <c:showPercent val="0"/>
          <c:showBubbleSize val="0"/>
        </c:dLbls>
        <c:gapWidth val="219"/>
        <c:overlap val="-27"/>
        <c:axId val="398007152"/>
        <c:axId val="398011416"/>
      </c:barChart>
      <c:catAx>
        <c:axId val="39800715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8011416"/>
        <c:crosses val="autoZero"/>
        <c:auto val="1"/>
        <c:lblAlgn val="ctr"/>
        <c:lblOffset val="100"/>
        <c:noMultiLvlLbl val="0"/>
      </c:catAx>
      <c:valAx>
        <c:axId val="398011416"/>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9800715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3">
  <cs:axisTitle>
    <cs:lnRef idx="0"/>
    <cs:fillRef idx="0"/>
    <cs:effectRef idx="0"/>
    <cs:fontRef idx="minor">
      <a:schemeClr val="dk1">
        <a:lumMod val="75000"/>
        <a:lumOff val="25000"/>
      </a:schemeClr>
    </cs:fontRef>
    <cs:defRPr sz="1197" b="1" kern="1200"/>
  </cs:axisTitle>
  <cs:categoryAxis>
    <cs:lnRef idx="0"/>
    <cs:fillRef idx="0"/>
    <cs:effectRef idx="0"/>
    <cs:fontRef idx="minor">
      <a:schemeClr val="dk1">
        <a:lumMod val="75000"/>
        <a:lumOff val="25000"/>
      </a:schemeClr>
    </cs:fontRef>
    <cs:spPr>
      <a:ln w="19050" cap="flat" cmpd="sng" algn="ctr">
        <a:solidFill>
          <a:schemeClr val="dk1">
            <a:lumMod val="75000"/>
            <a:lumOff val="25000"/>
          </a:schemeClr>
        </a:solidFill>
        <a:round/>
      </a:ln>
    </cs:spPr>
    <cs:defRPr sz="1197" kern="1200" cap="all" baseline="0"/>
  </cs:categoryAxis>
  <cs:chartArea>
    <cs:lnRef idx="0"/>
    <cs:fillRef idx="0"/>
    <cs:effectRef idx="0"/>
    <cs:fontRef idx="minor">
      <a:schemeClr val="dk1"/>
    </cs:fontRef>
    <cs:spPr>
      <a:gradFill flip="none" rotWithShape="1">
        <a:gsLst>
          <a:gs pos="0">
            <a:schemeClr val="lt1"/>
          </a:gs>
          <a:gs pos="39000">
            <a:schemeClr val="lt1"/>
          </a:gs>
          <a:gs pos="100000">
            <a:schemeClr val="lt1">
              <a:lumMod val="75000"/>
            </a:schemeClr>
          </a:gs>
        </a:gsLst>
        <a:path path="circle">
          <a:fillToRect l="50000" t="-80000" r="50000" b="180000"/>
        </a:path>
        <a:tileRect/>
      </a:gradFill>
      <a:ln w="9525" cap="flat" cmpd="sng" algn="ctr">
        <a:solidFill>
          <a:schemeClr val="dk1">
            <a:lumMod val="25000"/>
            <a:lumOff val="75000"/>
          </a:schemeClr>
        </a:solidFill>
        <a:round/>
      </a:ln>
    </cs:spPr>
    <cs:defRPr sz="1197" kern="1200"/>
  </cs:chartArea>
  <cs:dataLabel>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dataLabel>
  <cs:dataLabelCallout>
    <cs:lnRef idx="0"/>
    <cs:fillRef idx="0"/>
    <cs:effectRef idx="0"/>
    <cs:fontRef idx="minor">
      <a:schemeClr val="lt1"/>
    </cs:fontRef>
    <cs:spPr>
      <a:pattFill prst="pct75">
        <a:fgClr>
          <a:schemeClr val="dk1">
            <a:lumMod val="75000"/>
            <a:lumOff val="25000"/>
          </a:schemeClr>
        </a:fgClr>
        <a:bgClr>
          <a:schemeClr val="dk1">
            <a:lumMod val="65000"/>
            <a:lumOff val="35000"/>
          </a:schemeClr>
        </a:bgClr>
      </a:pattFill>
      <a:effectLst>
        <a:outerShdw blurRad="50800" dist="38100" dir="2700000" algn="tl" rotWithShape="0">
          <a:prstClr val="black">
            <a:alpha val="40000"/>
          </a:prstClr>
        </a:outerShdw>
      </a:effectLst>
    </cs:spPr>
    <cs:defRPr sz="1330" b="1" i="0" u="none" strike="noStrike" kern="1200" baseline="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
  <cs:dataPoint3D>
    <cs:lnRef idx="0"/>
    <cs:fillRef idx="0">
      <cs:styleClr val="auto"/>
    </cs:fillRef>
    <cs:effectRef idx="0"/>
    <cs:fontRef idx="minor">
      <a:schemeClr val="dk1"/>
    </cs:fontRef>
    <cs:spPr>
      <a:solidFill>
        <a:schemeClr val="phClr"/>
      </a:solidFill>
      <a:effectLst>
        <a:outerShdw blurRad="254000" sx="102000" sy="102000" algn="ctr" rotWithShape="0">
          <a:prstClr val="black">
            <a:alpha val="20000"/>
          </a:prstClr>
        </a:outerShdw>
      </a:effectLst>
    </cs:spPr>
  </cs:dataPoint3D>
  <cs:dataPointLine>
    <cs:lnRef idx="0">
      <cs:styleClr val="auto"/>
    </cs:lnRef>
    <cs:fillRef idx="0"/>
    <cs:effectRef idx="0"/>
    <cs:fontRef idx="minor">
      <a:schemeClr val="dk1"/>
    </cs:fontRef>
    <cs:spPr>
      <a:ln w="31750" cap="rnd">
        <a:solidFill>
          <a:schemeClr val="phClr">
            <a:alpha val="85000"/>
          </a:schemeClr>
        </a:solidFill>
        <a:round/>
      </a:ln>
    </cs:spPr>
  </cs:dataPointLine>
  <cs:dataPointMarker>
    <cs:lnRef idx="0"/>
    <cs:fillRef idx="0">
      <cs:styleClr val="auto"/>
    </cs:fillRef>
    <cs:effectRef idx="0"/>
    <cs:fontRef idx="minor">
      <a:schemeClr val="dk1"/>
    </cs:fontRef>
    <cs:spPr>
      <a:solidFill>
        <a:schemeClr val="phClr">
          <a:alpha val="85000"/>
        </a:schemeClr>
      </a:solidFill>
    </cs:spPr>
  </cs:dataPointMarker>
  <cs:dataPointMarkerLayout symbol="circle" size="6"/>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dk1">
        <a:lumMod val="75000"/>
        <a:lumOff val="25000"/>
      </a:schemeClr>
    </cs:fontRef>
    <cs:spPr>
      <a:ln w="9525">
        <a:solidFill>
          <a:schemeClr val="dk1">
            <a:lumMod val="35000"/>
            <a:lumOff val="65000"/>
          </a:schemeClr>
        </a:solidFill>
      </a:ln>
    </cs:spPr>
    <cs:defRPr sz="1197" kern="1200"/>
  </cs:dataTable>
  <cs:downBar>
    <cs:lnRef idx="0"/>
    <cs:fillRef idx="0"/>
    <cs:effectRef idx="0"/>
    <cs:fontRef idx="minor">
      <a:schemeClr val="dk1"/>
    </cs:fontRef>
    <cs:spPr>
      <a:solidFill>
        <a:schemeClr val="dk1">
          <a:lumMod val="50000"/>
          <a:lumOff val="50000"/>
        </a:schemeClr>
      </a:solidFill>
      <a:ln w="9525">
        <a:solidFill>
          <a:schemeClr val="dk1">
            <a:lumMod val="65000"/>
            <a:lumOff val="35000"/>
          </a:schemeClr>
        </a:solidFill>
      </a:ln>
    </cs:spPr>
  </cs:downBar>
  <cs:dropLine>
    <cs:lnRef idx="0"/>
    <cs:fillRef idx="0"/>
    <cs:effectRef idx="0"/>
    <cs:fontRef idx="minor">
      <a:schemeClr val="dk1"/>
    </cs:fontRef>
    <cs:spPr>
      <a:ln w="9525">
        <a:solidFill>
          <a:schemeClr val="dk1">
            <a:lumMod val="35000"/>
            <a:lumOff val="65000"/>
          </a:schemeClr>
        </a:solidFill>
        <a:prstDash val="dash"/>
      </a:ln>
    </cs:spPr>
  </cs:dropLine>
  <cs:errorBar>
    <cs:lnRef idx="0"/>
    <cs:fillRef idx="0"/>
    <cs:effectRef idx="0"/>
    <cs:fontRef idx="minor">
      <a:schemeClr val="dk1"/>
    </cs:fontRef>
    <cs:spPr>
      <a:ln w="9525">
        <a:solidFill>
          <a:schemeClr val="dk1">
            <a:lumMod val="65000"/>
            <a:lumOff val="35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gradFill>
          <a:gsLst>
            <a:gs pos="100000">
              <a:schemeClr val="dk1">
                <a:lumMod val="95000"/>
                <a:lumOff val="5000"/>
                <a:alpha val="42000"/>
              </a:schemeClr>
            </a:gs>
            <a:gs pos="0">
              <a:schemeClr val="lt1">
                <a:lumMod val="75000"/>
                <a:alpha val="36000"/>
              </a:schemeClr>
            </a:gs>
          </a:gsLst>
          <a:lin ang="5400000" scaled="0"/>
        </a:gradFill>
        <a:round/>
      </a:ln>
    </cs:spPr>
  </cs:gridlineMajor>
  <cs:gridlineMinor>
    <cs:lnRef idx="0"/>
    <cs:fillRef idx="0"/>
    <cs:effectRef idx="0"/>
    <cs:fontRef idx="minor">
      <a:schemeClr val="dk1"/>
    </cs:fontRef>
    <cs:spPr>
      <a:ln>
        <a:gradFill>
          <a:gsLst>
            <a:gs pos="100000">
              <a:schemeClr val="dk1">
                <a:lumMod val="95000"/>
                <a:lumOff val="5000"/>
                <a:alpha val="42000"/>
              </a:schemeClr>
            </a:gs>
            <a:gs pos="0">
              <a:schemeClr val="lt1">
                <a:lumMod val="75000"/>
                <a:alpha val="36000"/>
              </a:schemeClr>
            </a:gs>
          </a:gsLst>
          <a:lin ang="5400000" scaled="0"/>
        </a:gradFill>
      </a:ln>
    </cs:spPr>
  </cs:gridlineMinor>
  <cs:hiLoLine>
    <cs:lnRef idx="0"/>
    <cs:fillRef idx="0"/>
    <cs:effectRef idx="0"/>
    <cs:fontRef idx="minor">
      <a:schemeClr val="dk1"/>
    </cs:fontRef>
    <cs:spPr>
      <a:ln w="9525">
        <a:solidFill>
          <a:schemeClr val="dk1">
            <a:lumMod val="35000"/>
            <a:lumOff val="65000"/>
          </a:schemeClr>
        </a:solidFill>
        <a:prstDash val="dash"/>
      </a:ln>
    </cs:spPr>
  </cs:hiLoLine>
  <cs:leaderLine>
    <cs:lnRef idx="0"/>
    <cs:fillRef idx="0"/>
    <cs:effectRef idx="0"/>
    <cs:fontRef idx="minor">
      <a:schemeClr val="dk1"/>
    </cs:fontRef>
    <cs:spPr>
      <a:ln w="9525">
        <a:solidFill>
          <a:schemeClr val="dk1">
            <a:lumMod val="50000"/>
            <a:lumOff val="50000"/>
          </a:schemeClr>
        </a:solidFill>
      </a:ln>
    </cs:spPr>
  </cs:leaderLine>
  <cs:legend>
    <cs:lnRef idx="0"/>
    <cs:fillRef idx="0"/>
    <cs:effectRef idx="0"/>
    <cs:fontRef idx="minor">
      <a:schemeClr val="dk1">
        <a:lumMod val="75000"/>
        <a:lumOff val="25000"/>
      </a:schemeClr>
    </cs:fontRef>
    <cs:spPr>
      <a:solidFill>
        <a:schemeClr val="lt1">
          <a:lumMod val="95000"/>
          <a:alpha val="39000"/>
        </a:schemeClr>
      </a:solidFill>
    </cs:spPr>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fillRef idx="0"/>
    <cs:effectRef idx="0"/>
    <cs:fontRef idx="minor">
      <a:schemeClr val="dk1">
        <a:lumMod val="75000"/>
        <a:lumOff val="25000"/>
      </a:schemeClr>
    </cs:fontRef>
    <cs:spPr>
      <a:ln w="31750" cap="flat" cmpd="sng" algn="ctr">
        <a:solidFill>
          <a:schemeClr val="dk1">
            <a:lumMod val="75000"/>
            <a:lumOff val="25000"/>
          </a:schemeClr>
        </a:solidFill>
        <a:round/>
      </a:ln>
    </cs:spPr>
    <cs:defRPr sz="1197" kern="1200"/>
  </cs:seriesAxis>
  <cs:seriesLine>
    <cs:lnRef idx="0"/>
    <cs:fillRef idx="0"/>
    <cs:effectRef idx="0"/>
    <cs:fontRef idx="minor">
      <a:schemeClr val="dk1"/>
    </cs:fontRef>
    <cs:spPr>
      <a:ln w="9525">
        <a:solidFill>
          <a:schemeClr val="dk1">
            <a:lumMod val="50000"/>
            <a:lumOff val="50000"/>
          </a:schemeClr>
        </a:solidFill>
        <a:round/>
      </a:ln>
    </cs:spPr>
  </cs:seriesLine>
  <cs:title>
    <cs:lnRef idx="0"/>
    <cs:fillRef idx="0"/>
    <cs:effectRef idx="0"/>
    <cs:fontRef idx="minor">
      <a:schemeClr val="dk1">
        <a:lumMod val="75000"/>
        <a:lumOff val="25000"/>
      </a:schemeClr>
    </cs:fontRef>
    <cs:defRPr sz="2200" b="1" kern="1200" baseline="0"/>
  </cs:title>
  <cs:trendline>
    <cs:lnRef idx="0">
      <cs:styleClr val="auto"/>
    </cs:lnRef>
    <cs:fillRef idx="0"/>
    <cs:effectRef idx="0"/>
    <cs:fontRef idx="minor">
      <a:schemeClr val="dk1"/>
    </cs:fontRef>
    <cs:spPr>
      <a:ln w="19050" cap="rnd">
        <a:solidFill>
          <a:schemeClr val="phClr"/>
        </a:solidFill>
      </a:ln>
    </cs:spPr>
  </cs:trendline>
  <cs:trendlineLabel>
    <cs:lnRef idx="0"/>
    <cs:fillRef idx="0"/>
    <cs:effectRef idx="0"/>
    <cs:fontRef idx="minor">
      <a:schemeClr val="dk1">
        <a:lumMod val="75000"/>
        <a:lumOff val="25000"/>
      </a:schemeClr>
    </cs:fontRef>
    <cs:defRPr sz="1197" kern="1200"/>
  </cs:trendlineLabel>
  <cs:upBar>
    <cs:lnRef idx="0"/>
    <cs:fillRef idx="0"/>
    <cs:effectRef idx="0"/>
    <cs:fontRef idx="minor">
      <a:schemeClr val="dk1"/>
    </cs:fontRef>
    <cs:spPr>
      <a:solidFill>
        <a:schemeClr val="lt1"/>
      </a:solidFill>
      <a:ln w="9525">
        <a:solidFill>
          <a:schemeClr val="dk1">
            <a:lumMod val="65000"/>
            <a:lumOff val="35000"/>
          </a:schemeClr>
        </a:solidFill>
      </a:ln>
    </cs:spPr>
  </cs:upBar>
  <cs:valueAxis>
    <cs:lnRef idx="0"/>
    <cs:fillRef idx="0"/>
    <cs:effectRef idx="0"/>
    <cs:fontRef idx="minor">
      <a:schemeClr val="dk1">
        <a:lumMod val="75000"/>
        <a:lumOff val="25000"/>
      </a:schemeClr>
    </cs:fontRef>
    <cs:spPr>
      <a:ln>
        <a:noFill/>
      </a:ln>
    </cs:spPr>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modernComment_102_0.xml><?xml version="1.0" encoding="utf-8"?>
<p188:cmLst xmlns:a="http://schemas.openxmlformats.org/drawingml/2006/main" xmlns:r="http://schemas.openxmlformats.org/officeDocument/2006/relationships" xmlns:p188="http://schemas.microsoft.com/office/powerpoint/2018/8/main">
  <p188:cm id="{119F13E2-7555-43D5-9712-2251344D43C4}" authorId="{B8CEE880-0E7A-0C15-5FAF-4A70B232C60D}" created="2024-11-26T23:00:43.595">
    <ac:txMkLst xmlns:ac="http://schemas.microsoft.com/office/drawing/2013/main/command">
      <pc:docMk xmlns:pc="http://schemas.microsoft.com/office/powerpoint/2013/main/command"/>
      <pc:sldMk xmlns:pc="http://schemas.microsoft.com/office/powerpoint/2013/main/command" cId="0" sldId="258"/>
      <ac:spMk id="3" creationId="{00000000-0000-0000-0000-000000000000}"/>
      <ac:txMk cp="83" len="6">
        <ac:context len="595" hash="1521700401"/>
      </ac:txMk>
    </ac:txMkLst>
    <p188:pos x="7743190" y="1270000"/>
    <p188:replyLst>
      <p188:reply id="{B4670FEB-4CC6-48DA-90D4-381E1F59BB5B}" authorId="{B8CEE880-0E7A-0C15-5FAF-4A70B232C60D}" created="2024-11-26T23:03:33.515">
        <p188:txBody>
          <a:bodyPr/>
          <a:lstStyle/>
          <a:p>
            <a:r>
              <a:rPr lang="en-US"/>
              <a:t>Here are some other terms and related concepts for the retina:
- **Macula**: The central part of the retina responsible for sharp, detailed vision.
- **Fovea**: A small depression in the retina where visual acuity is highest.
- **Optic Disc**: The point in the retina where the optic nerve exits the eye, also known as the blind spot.
- **Retinal Pigment Epithelium (RPE)**: A layer of cells that supports the photoreceptors in the retina.
- **Photoreceptors**: Cells in the retina (rods and cones) that detect light and convert it into electrical signals.
Would you like more information on any of these terms?</a:t>
            </a:r>
          </a:p>
        </p188:txBody>
      </p188:reply>
    </p188:replyLst>
    <p188:txBody>
      <a:bodyPr/>
      <a:lstStyle/>
      <a:p>
        <a:r>
          <a:rPr lang="en-US"/>
          <a:t>The **retina** is a thin layer of tissue located at the back of the eye. It is responsible for receiving light that enters the eye, converting it into neural signals, and sending these signals to the brain for visual recognition. Essentially, the retina plays a crucial role in our ability to see by processing the light images and translating them into what we perceive as vision. It's like the film in a camera, capturing images and enabling sight.
If you need more information or a visual representation of the retina, let me know! 😊👁️📚</a:t>
        </a:r>
      </a:p>
    </p188:txBody>
  </p188:cm>
</p188:cmLst>
</file>

<file path=ppt/comments/modernComment_103_0.xml><?xml version="1.0" encoding="utf-8"?>
<p188:cmLst xmlns:a="http://schemas.openxmlformats.org/drawingml/2006/main" xmlns:r="http://schemas.openxmlformats.org/officeDocument/2006/relationships" xmlns:p188="http://schemas.microsoft.com/office/powerpoint/2018/8/main">
  <p188:cm id="{99B40D99-84BB-4BB6-A79A-3852F9C98981}" authorId="{B8CEE880-0E7A-0C15-5FAF-4A70B232C60D}" created="2024-11-26T22:10:57.677">
    <pc:sldMkLst xmlns:pc="http://schemas.microsoft.com/office/powerpoint/2013/main/command">
      <pc:docMk/>
      <pc:sldMk cId="0" sldId="259"/>
    </pc:sldMkLst>
    <p188:txBody>
      <a:bodyPr/>
      <a:lstStyle/>
      <a:p>
        <a:r>
          <a:rPr lang="en-US"/>
          <a:t>VC - Version control to each of the 4 main components:
1. Code: Use a version control system like Git to track changes and manage code versions.
2. Data: We named alias data from Kaggle alias name to version control datasets and track data changes.
3. Models: We handle a detailed table audit trail for versioning (Industry: MLflow).
4. Dependencies: Maintain a requirements.txt or similar file and use package managers to track dependencies.</a:t>
        </a:r>
      </a:p>
    </p188:txBody>
  </p188:cm>
</p188: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A619692-C072-4B7C-B2E7-6914F809AAE1}" type="doc">
      <dgm:prSet loTypeId="urn:microsoft.com/office/officeart/2005/8/layout/arrow5" loCatId="relationship" qsTypeId="urn:microsoft.com/office/officeart/2005/8/quickstyle/simple1" qsCatId="simple" csTypeId="urn:microsoft.com/office/officeart/2005/8/colors/accent1_2" csCatId="accent1" phldr="1"/>
      <dgm:spPr/>
      <dgm:t>
        <a:bodyPr/>
        <a:lstStyle/>
        <a:p>
          <a:endParaRPr lang="en-US"/>
        </a:p>
      </dgm:t>
    </dgm:pt>
    <dgm:pt modelId="{E8E56CA6-9F04-4E81-80D5-95619793531F}">
      <dgm:prSet/>
      <dgm:spPr/>
      <dgm:t>
        <a:bodyPr/>
        <a:lstStyle/>
        <a:p>
          <a:r>
            <a:rPr lang="en-US" dirty="0"/>
            <a:t>Python</a:t>
          </a:r>
        </a:p>
      </dgm:t>
    </dgm:pt>
    <dgm:pt modelId="{E21385E2-1D4D-49DE-ADB2-4B25B05B2E71}" type="parTrans" cxnId="{4EF97061-0759-4957-B861-A6905AC4A4CF}">
      <dgm:prSet/>
      <dgm:spPr/>
      <dgm:t>
        <a:bodyPr/>
        <a:lstStyle/>
        <a:p>
          <a:endParaRPr lang="en-US"/>
        </a:p>
      </dgm:t>
    </dgm:pt>
    <dgm:pt modelId="{1D44072D-7BA8-4259-BF30-DA4528D49774}" type="sibTrans" cxnId="{4EF97061-0759-4957-B861-A6905AC4A4CF}">
      <dgm:prSet/>
      <dgm:spPr/>
      <dgm:t>
        <a:bodyPr/>
        <a:lstStyle/>
        <a:p>
          <a:endParaRPr lang="en-US"/>
        </a:p>
      </dgm:t>
    </dgm:pt>
    <dgm:pt modelId="{EEDB384F-584B-4300-AD05-FBD126D0D0F7}">
      <dgm:prSet/>
      <dgm:spPr/>
      <dgm:t>
        <a:bodyPr/>
        <a:lstStyle/>
        <a:p>
          <a:r>
            <a:rPr lang="en-US" dirty="0" err="1"/>
            <a:t>FastAI</a:t>
          </a:r>
          <a:r>
            <a:rPr lang="en-US" dirty="0"/>
            <a:t>/</a:t>
          </a:r>
          <a:r>
            <a:rPr lang="en-US" dirty="0" err="1"/>
            <a:t>PyTorch</a:t>
          </a:r>
          <a:r>
            <a:rPr lang="en-US" dirty="0"/>
            <a:t> ecosystem</a:t>
          </a:r>
        </a:p>
      </dgm:t>
    </dgm:pt>
    <dgm:pt modelId="{02065BBA-36CF-48B2-9935-FA91F3F3D2D1}" type="parTrans" cxnId="{DD3FB753-5626-4FC4-AA7A-E942188C1475}">
      <dgm:prSet/>
      <dgm:spPr/>
      <dgm:t>
        <a:bodyPr/>
        <a:lstStyle/>
        <a:p>
          <a:endParaRPr lang="en-US"/>
        </a:p>
      </dgm:t>
    </dgm:pt>
    <dgm:pt modelId="{493D87E8-92E6-4513-A4B5-498538C0E4AA}" type="sibTrans" cxnId="{DD3FB753-5626-4FC4-AA7A-E942188C1475}">
      <dgm:prSet/>
      <dgm:spPr/>
      <dgm:t>
        <a:bodyPr/>
        <a:lstStyle/>
        <a:p>
          <a:endParaRPr lang="en-US"/>
        </a:p>
      </dgm:t>
    </dgm:pt>
    <dgm:pt modelId="{3609D10D-2860-4DF2-90A4-2DFCFDDB9720}">
      <dgm:prSet/>
      <dgm:spPr/>
      <dgm:t>
        <a:bodyPr/>
        <a:lstStyle/>
        <a:p>
          <a:r>
            <a:rPr lang="en-US" dirty="0"/>
            <a:t>Kaggle datasets</a:t>
          </a:r>
        </a:p>
      </dgm:t>
    </dgm:pt>
    <dgm:pt modelId="{DE798B44-BDBE-40E2-924A-C8B4B8AD5643}" type="parTrans" cxnId="{398789DB-A891-42CE-AA83-53C063345FF9}">
      <dgm:prSet/>
      <dgm:spPr/>
      <dgm:t>
        <a:bodyPr/>
        <a:lstStyle/>
        <a:p>
          <a:endParaRPr lang="en-US"/>
        </a:p>
      </dgm:t>
    </dgm:pt>
    <dgm:pt modelId="{16088EC7-A389-435F-B58A-68EC5196D72D}" type="sibTrans" cxnId="{398789DB-A891-42CE-AA83-53C063345FF9}">
      <dgm:prSet/>
      <dgm:spPr/>
      <dgm:t>
        <a:bodyPr/>
        <a:lstStyle/>
        <a:p>
          <a:endParaRPr lang="en-US"/>
        </a:p>
      </dgm:t>
    </dgm:pt>
    <dgm:pt modelId="{FB1A8450-311E-4E54-98B4-05323A0F3583}">
      <dgm:prSet/>
      <dgm:spPr/>
      <dgm:t>
        <a:bodyPr/>
        <a:lstStyle/>
        <a:p>
          <a:r>
            <a:rPr lang="en-US" dirty="0"/>
            <a:t>Deployment: Hugging Face Spaces</a:t>
          </a:r>
        </a:p>
      </dgm:t>
    </dgm:pt>
    <dgm:pt modelId="{C379BF5A-280D-4CBB-B3A1-D7A7CF63DFEA}" type="parTrans" cxnId="{B0BB7DBA-0C8A-4BD1-8F41-155D2C060096}">
      <dgm:prSet/>
      <dgm:spPr/>
      <dgm:t>
        <a:bodyPr/>
        <a:lstStyle/>
        <a:p>
          <a:endParaRPr lang="en-US"/>
        </a:p>
      </dgm:t>
    </dgm:pt>
    <dgm:pt modelId="{E2B48603-4B4A-4E1A-B852-3BC35EDA9DD4}" type="sibTrans" cxnId="{B0BB7DBA-0C8A-4BD1-8F41-155D2C060096}">
      <dgm:prSet/>
      <dgm:spPr/>
      <dgm:t>
        <a:bodyPr/>
        <a:lstStyle/>
        <a:p>
          <a:endParaRPr lang="en-US"/>
        </a:p>
      </dgm:t>
    </dgm:pt>
    <dgm:pt modelId="{1C8F8774-1F99-4A05-8D0C-96457514C564}">
      <dgm:prSet/>
      <dgm:spPr/>
      <dgm:t>
        <a:bodyPr/>
        <a:lstStyle/>
        <a:p>
          <a:r>
            <a:rPr lang="en-US"/>
            <a:t>Poetry for dependency management</a:t>
          </a:r>
        </a:p>
      </dgm:t>
    </dgm:pt>
    <dgm:pt modelId="{41A39545-E255-4C17-981E-EA53A5A6D070}" type="parTrans" cxnId="{ADEFCF4B-C6B2-406E-9582-7E9E303C17AE}">
      <dgm:prSet/>
      <dgm:spPr/>
      <dgm:t>
        <a:bodyPr/>
        <a:lstStyle/>
        <a:p>
          <a:endParaRPr lang="en-US"/>
        </a:p>
      </dgm:t>
    </dgm:pt>
    <dgm:pt modelId="{DFF80CA4-BC9C-488E-9373-93BAA7542F11}" type="sibTrans" cxnId="{ADEFCF4B-C6B2-406E-9582-7E9E303C17AE}">
      <dgm:prSet/>
      <dgm:spPr/>
      <dgm:t>
        <a:bodyPr/>
        <a:lstStyle/>
        <a:p>
          <a:endParaRPr lang="en-US"/>
        </a:p>
      </dgm:t>
    </dgm:pt>
    <dgm:pt modelId="{402D4A58-F177-47D5-8B0C-1E81185BD834}" type="pres">
      <dgm:prSet presAssocID="{1A619692-C072-4B7C-B2E7-6914F809AAE1}" presName="diagram" presStyleCnt="0">
        <dgm:presLayoutVars>
          <dgm:dir/>
          <dgm:resizeHandles val="exact"/>
        </dgm:presLayoutVars>
      </dgm:prSet>
      <dgm:spPr/>
    </dgm:pt>
    <dgm:pt modelId="{01CAD946-1DD4-40A7-9DA6-52615E9ADED6}" type="pres">
      <dgm:prSet presAssocID="{E8E56CA6-9F04-4E81-80D5-95619793531F}" presName="arrow" presStyleLbl="node1" presStyleIdx="0" presStyleCnt="5">
        <dgm:presLayoutVars>
          <dgm:bulletEnabled val="1"/>
        </dgm:presLayoutVars>
      </dgm:prSet>
      <dgm:spPr/>
    </dgm:pt>
    <dgm:pt modelId="{23F492CB-6F38-4D04-A621-3B58790D4B31}" type="pres">
      <dgm:prSet presAssocID="{EEDB384F-584B-4300-AD05-FBD126D0D0F7}" presName="arrow" presStyleLbl="node1" presStyleIdx="1" presStyleCnt="5">
        <dgm:presLayoutVars>
          <dgm:bulletEnabled val="1"/>
        </dgm:presLayoutVars>
      </dgm:prSet>
      <dgm:spPr/>
    </dgm:pt>
    <dgm:pt modelId="{3FF1F6B0-65F5-4E3E-B641-EAE8677313E0}" type="pres">
      <dgm:prSet presAssocID="{3609D10D-2860-4DF2-90A4-2DFCFDDB9720}" presName="arrow" presStyleLbl="node1" presStyleIdx="2" presStyleCnt="5">
        <dgm:presLayoutVars>
          <dgm:bulletEnabled val="1"/>
        </dgm:presLayoutVars>
      </dgm:prSet>
      <dgm:spPr/>
    </dgm:pt>
    <dgm:pt modelId="{82C97E14-8FDC-4710-9E3A-51494F65106F}" type="pres">
      <dgm:prSet presAssocID="{FB1A8450-311E-4E54-98B4-05323A0F3583}" presName="arrow" presStyleLbl="node1" presStyleIdx="3" presStyleCnt="5">
        <dgm:presLayoutVars>
          <dgm:bulletEnabled val="1"/>
        </dgm:presLayoutVars>
      </dgm:prSet>
      <dgm:spPr/>
    </dgm:pt>
    <dgm:pt modelId="{B4B1D385-6942-48DF-97F3-65E4D9DA464B}" type="pres">
      <dgm:prSet presAssocID="{1C8F8774-1F99-4A05-8D0C-96457514C564}" presName="arrow" presStyleLbl="node1" presStyleIdx="4" presStyleCnt="5">
        <dgm:presLayoutVars>
          <dgm:bulletEnabled val="1"/>
        </dgm:presLayoutVars>
      </dgm:prSet>
      <dgm:spPr/>
    </dgm:pt>
  </dgm:ptLst>
  <dgm:cxnLst>
    <dgm:cxn modelId="{59B04020-2B56-4D5B-B820-82836049F1F0}" type="presOf" srcId="{1A619692-C072-4B7C-B2E7-6914F809AAE1}" destId="{402D4A58-F177-47D5-8B0C-1E81185BD834}" srcOrd="0" destOrd="0" presId="urn:microsoft.com/office/officeart/2005/8/layout/arrow5"/>
    <dgm:cxn modelId="{81564C36-910B-43E6-9CFD-D70EE62E565C}" type="presOf" srcId="{FB1A8450-311E-4E54-98B4-05323A0F3583}" destId="{82C97E14-8FDC-4710-9E3A-51494F65106F}" srcOrd="0" destOrd="0" presId="urn:microsoft.com/office/officeart/2005/8/layout/arrow5"/>
    <dgm:cxn modelId="{EC402639-DD57-4012-AC3E-A47F349F84F9}" type="presOf" srcId="{EEDB384F-584B-4300-AD05-FBD126D0D0F7}" destId="{23F492CB-6F38-4D04-A621-3B58790D4B31}" srcOrd="0" destOrd="0" presId="urn:microsoft.com/office/officeart/2005/8/layout/arrow5"/>
    <dgm:cxn modelId="{4EF97061-0759-4957-B861-A6905AC4A4CF}" srcId="{1A619692-C072-4B7C-B2E7-6914F809AAE1}" destId="{E8E56CA6-9F04-4E81-80D5-95619793531F}" srcOrd="0" destOrd="0" parTransId="{E21385E2-1D4D-49DE-ADB2-4B25B05B2E71}" sibTransId="{1D44072D-7BA8-4259-BF30-DA4528D49774}"/>
    <dgm:cxn modelId="{ADEFCF4B-C6B2-406E-9582-7E9E303C17AE}" srcId="{1A619692-C072-4B7C-B2E7-6914F809AAE1}" destId="{1C8F8774-1F99-4A05-8D0C-96457514C564}" srcOrd="4" destOrd="0" parTransId="{41A39545-E255-4C17-981E-EA53A5A6D070}" sibTransId="{DFF80CA4-BC9C-488E-9373-93BAA7542F11}"/>
    <dgm:cxn modelId="{DD3FB753-5626-4FC4-AA7A-E942188C1475}" srcId="{1A619692-C072-4B7C-B2E7-6914F809AAE1}" destId="{EEDB384F-584B-4300-AD05-FBD126D0D0F7}" srcOrd="1" destOrd="0" parTransId="{02065BBA-36CF-48B2-9935-FA91F3F3D2D1}" sibTransId="{493D87E8-92E6-4513-A4B5-498538C0E4AA}"/>
    <dgm:cxn modelId="{90DA0CAB-143E-4F88-A14B-A4975EDC44EB}" type="presOf" srcId="{1C8F8774-1F99-4A05-8D0C-96457514C564}" destId="{B4B1D385-6942-48DF-97F3-65E4D9DA464B}" srcOrd="0" destOrd="0" presId="urn:microsoft.com/office/officeart/2005/8/layout/arrow5"/>
    <dgm:cxn modelId="{F4EF70B0-88BF-4FFF-AB21-6B4908A5B159}" type="presOf" srcId="{3609D10D-2860-4DF2-90A4-2DFCFDDB9720}" destId="{3FF1F6B0-65F5-4E3E-B641-EAE8677313E0}" srcOrd="0" destOrd="0" presId="urn:microsoft.com/office/officeart/2005/8/layout/arrow5"/>
    <dgm:cxn modelId="{B0BB7DBA-0C8A-4BD1-8F41-155D2C060096}" srcId="{1A619692-C072-4B7C-B2E7-6914F809AAE1}" destId="{FB1A8450-311E-4E54-98B4-05323A0F3583}" srcOrd="3" destOrd="0" parTransId="{C379BF5A-280D-4CBB-B3A1-D7A7CF63DFEA}" sibTransId="{E2B48603-4B4A-4E1A-B852-3BC35EDA9DD4}"/>
    <dgm:cxn modelId="{398789DB-A891-42CE-AA83-53C063345FF9}" srcId="{1A619692-C072-4B7C-B2E7-6914F809AAE1}" destId="{3609D10D-2860-4DF2-90A4-2DFCFDDB9720}" srcOrd="2" destOrd="0" parTransId="{DE798B44-BDBE-40E2-924A-C8B4B8AD5643}" sibTransId="{16088EC7-A389-435F-B58A-68EC5196D72D}"/>
    <dgm:cxn modelId="{2A63ADDF-3CE8-4574-AF8D-AC7A9B4DC0DF}" type="presOf" srcId="{E8E56CA6-9F04-4E81-80D5-95619793531F}" destId="{01CAD946-1DD4-40A7-9DA6-52615E9ADED6}" srcOrd="0" destOrd="0" presId="urn:microsoft.com/office/officeart/2005/8/layout/arrow5"/>
    <dgm:cxn modelId="{5E5B46A6-A0A6-48F9-9FFD-8693AC7720EA}" type="presParOf" srcId="{402D4A58-F177-47D5-8B0C-1E81185BD834}" destId="{01CAD946-1DD4-40A7-9DA6-52615E9ADED6}" srcOrd="0" destOrd="0" presId="urn:microsoft.com/office/officeart/2005/8/layout/arrow5"/>
    <dgm:cxn modelId="{693EAAD9-4542-4362-8CE4-0652BDE0D134}" type="presParOf" srcId="{402D4A58-F177-47D5-8B0C-1E81185BD834}" destId="{23F492CB-6F38-4D04-A621-3B58790D4B31}" srcOrd="1" destOrd="0" presId="urn:microsoft.com/office/officeart/2005/8/layout/arrow5"/>
    <dgm:cxn modelId="{50910B30-AEE0-498F-9CD9-E89E4D7FFE9C}" type="presParOf" srcId="{402D4A58-F177-47D5-8B0C-1E81185BD834}" destId="{3FF1F6B0-65F5-4E3E-B641-EAE8677313E0}" srcOrd="2" destOrd="0" presId="urn:microsoft.com/office/officeart/2005/8/layout/arrow5"/>
    <dgm:cxn modelId="{34C7D159-064F-4623-9806-79AF78CA3EEC}" type="presParOf" srcId="{402D4A58-F177-47D5-8B0C-1E81185BD834}" destId="{82C97E14-8FDC-4710-9E3A-51494F65106F}" srcOrd="3" destOrd="0" presId="urn:microsoft.com/office/officeart/2005/8/layout/arrow5"/>
    <dgm:cxn modelId="{2117E009-8663-46F3-81F2-57FA9CEB7863}" type="presParOf" srcId="{402D4A58-F177-47D5-8B0C-1E81185BD834}" destId="{B4B1D385-6942-48DF-97F3-65E4D9DA464B}" srcOrd="4" destOrd="0" presId="urn:microsoft.com/office/officeart/2005/8/layout/arrow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CAD946-1DD4-40A7-9DA6-52615E9ADED6}">
      <dsp:nvSpPr>
        <dsp:cNvPr id="0" name=""/>
        <dsp:cNvSpPr/>
      </dsp:nvSpPr>
      <dsp:spPr>
        <a:xfrm>
          <a:off x="3044158" y="136"/>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Python</a:t>
          </a:r>
        </a:p>
      </dsp:txBody>
      <dsp:txXfrm>
        <a:off x="3493754" y="136"/>
        <a:ext cx="899191" cy="1483666"/>
      </dsp:txXfrm>
    </dsp:sp>
    <dsp:sp modelId="{23F492CB-6F38-4D04-A621-3B58790D4B31}">
      <dsp:nvSpPr>
        <dsp:cNvPr id="0" name=""/>
        <dsp:cNvSpPr/>
      </dsp:nvSpPr>
      <dsp:spPr>
        <a:xfrm rot="4320000">
          <a:off x="4551614" y="1095366"/>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err="1"/>
            <a:t>FastAI</a:t>
          </a:r>
          <a:r>
            <a:rPr lang="en-US" sz="1000" kern="1200" dirty="0"/>
            <a:t>/</a:t>
          </a:r>
          <a:r>
            <a:rPr lang="en-US" sz="1000" kern="1200" dirty="0" err="1"/>
            <a:t>PyTorch</a:t>
          </a:r>
          <a:r>
            <a:rPr lang="en-US" sz="1000" kern="1200" dirty="0"/>
            <a:t> ecosystem</a:t>
          </a:r>
        </a:p>
      </dsp:txBody>
      <dsp:txXfrm rot="-5400000">
        <a:off x="4858630" y="1496335"/>
        <a:ext cx="1483666" cy="899191"/>
      </dsp:txXfrm>
    </dsp:sp>
    <dsp:sp modelId="{3FF1F6B0-65F5-4E3E-B641-EAE8677313E0}">
      <dsp:nvSpPr>
        <dsp:cNvPr id="0" name=""/>
        <dsp:cNvSpPr/>
      </dsp:nvSpPr>
      <dsp:spPr>
        <a:xfrm rot="8640000">
          <a:off x="3975817" y="2867487"/>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Kaggle datasets</a:t>
          </a:r>
        </a:p>
      </dsp:txBody>
      <dsp:txXfrm rot="10800000">
        <a:off x="4517906" y="3152151"/>
        <a:ext cx="899191" cy="1483666"/>
      </dsp:txXfrm>
    </dsp:sp>
    <dsp:sp modelId="{82C97E14-8FDC-4710-9E3A-51494F65106F}">
      <dsp:nvSpPr>
        <dsp:cNvPr id="0" name=""/>
        <dsp:cNvSpPr/>
      </dsp:nvSpPr>
      <dsp:spPr>
        <a:xfrm rot="12960000">
          <a:off x="2112499" y="2867487"/>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dirty="0"/>
            <a:t>Deployment: Hugging Face Spaces</a:t>
          </a:r>
        </a:p>
      </dsp:txBody>
      <dsp:txXfrm rot="10800000">
        <a:off x="2469602" y="3152151"/>
        <a:ext cx="899191" cy="1483666"/>
      </dsp:txXfrm>
    </dsp:sp>
    <dsp:sp modelId="{B4B1D385-6942-48DF-97F3-65E4D9DA464B}">
      <dsp:nvSpPr>
        <dsp:cNvPr id="0" name=""/>
        <dsp:cNvSpPr/>
      </dsp:nvSpPr>
      <dsp:spPr>
        <a:xfrm rot="17280000">
          <a:off x="1536702" y="1095366"/>
          <a:ext cx="1798383" cy="1798383"/>
        </a:xfrm>
        <a:prstGeom prst="downArrow">
          <a:avLst>
            <a:gd name="adj1" fmla="val 50000"/>
            <a:gd name="adj2" fmla="val 35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1120" tIns="71120" rIns="71120" bIns="71120" numCol="1" spcCol="1270" anchor="ctr" anchorCtr="0">
          <a:noAutofit/>
        </a:bodyPr>
        <a:lstStyle/>
        <a:p>
          <a:pPr marL="0" lvl="0" indent="0" algn="ctr" defTabSz="444500">
            <a:lnSpc>
              <a:spcPct val="90000"/>
            </a:lnSpc>
            <a:spcBef>
              <a:spcPct val="0"/>
            </a:spcBef>
            <a:spcAft>
              <a:spcPct val="35000"/>
            </a:spcAft>
            <a:buNone/>
          </a:pPr>
          <a:r>
            <a:rPr lang="en-US" sz="1000" kern="1200"/>
            <a:t>Poetry for dependency management</a:t>
          </a:r>
        </a:p>
      </dsp:txBody>
      <dsp:txXfrm rot="5400000">
        <a:off x="1544404" y="1496335"/>
        <a:ext cx="1483666" cy="899191"/>
      </dsp:txXfrm>
    </dsp:sp>
  </dsp:spTree>
</dsp:drawing>
</file>

<file path=ppt/diagrams/layout1.xml><?xml version="1.0" encoding="utf-8"?>
<dgm:layoutDef xmlns:dgm="http://schemas.openxmlformats.org/drawingml/2006/diagram" xmlns:a="http://schemas.openxmlformats.org/drawingml/2006/main" uniqueId="urn:microsoft.com/office/officeart/2005/8/layout/arrow5">
  <dgm:title val=""/>
  <dgm:desc val=""/>
  <dgm:catLst>
    <dgm:cat type="relationship" pri="6000"/>
    <dgm:cat type="process" pri="31000"/>
  </dgm:catLst>
  <dgm:sampData>
    <dgm:dataModel>
      <dgm:ptLst>
        <dgm:pt modelId="0" type="doc"/>
        <dgm:pt modelId="1">
          <dgm:prSet phldr="1"/>
        </dgm:pt>
        <dgm:pt modelId="2">
          <dgm:prSet phldr="1"/>
        </dgm:pt>
      </dgm:ptLst>
      <dgm:cxnLst>
        <dgm:cxn modelId="4" srcId="0" destId="1" srcOrd="0" destOrd="0"/>
        <dgm:cxn modelId="5" srcId="0" destId="2" srcOrd="1"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diagram">
    <dgm:varLst>
      <dgm:dir/>
      <dgm:resizeHandles val="exact"/>
    </dgm:varLst>
    <dgm:choose name="Name0">
      <dgm:if name="Name1" axis="ch" ptType="node" func="cnt" op="equ" val="2">
        <dgm:choose name="Name2">
          <dgm:if name="Name3" func="var" arg="dir" op="equ" val="norm">
            <dgm:alg type="cycle">
              <dgm:param type="rotPath" val="alongPath"/>
              <dgm:param type="stAng" val="270"/>
            </dgm:alg>
          </dgm:if>
          <dgm:else name="Name4">
            <dgm:alg type="cycle">
              <dgm:param type="rotPath" val="alongPath"/>
              <dgm:param type="stAng" val="90"/>
              <dgm:param type="spanAng" val="-360"/>
            </dgm:alg>
          </dgm:else>
        </dgm:choose>
      </dgm:if>
      <dgm:else name="Name5">
        <dgm:choose name="Name6">
          <dgm:if name="Name7" func="var" arg="dir" op="equ" val="norm">
            <dgm:alg type="cycle">
              <dgm:param type="rotPath" val="alongPath"/>
            </dgm:alg>
          </dgm:if>
          <dgm:else name="Name8">
            <dgm:alg type="cycle">
              <dgm:param type="rotPath" val="alongPath"/>
              <dgm:param type="spanAng" val="-360"/>
            </dgm:alg>
          </dgm:else>
        </dgm:choose>
      </dgm:else>
    </dgm:choose>
    <dgm:shape xmlns:r="http://schemas.openxmlformats.org/officeDocument/2006/relationships" r:blip="">
      <dgm:adjLst/>
    </dgm:shape>
    <dgm:presOf/>
    <dgm:choose name="Name9">
      <dgm:if name="Name10" axis="ch" ptType="node" func="cnt" op="lte" val="2">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 type="diam" refType="w" refFor="ch" refPtType="node" op="equ" fact="1.1"/>
        </dgm:constrLst>
      </dgm:if>
      <dgm:if name="Name11" axis="ch" ptType="node" func="cnt" op="equ" val="5">
        <dgm:constrLst>
          <dgm:constr type="primFontSz" for="ch" ptType="node" op="equ" val="65"/>
          <dgm:constr type="w" for="ch" ptType="node" refType="w"/>
          <dgm:constr type="h" for="ch" ptType="node" refType="w" refFor="ch" refPtType="node" op="equ"/>
          <dgm:constr type="sibSp" refType="w" refFor="ch" refPtType="node" fact="-0.2"/>
          <dgm:constr type="sibSp" refType="h" op="lte" fact="0.1"/>
        </dgm:constrLst>
      </dgm:if>
      <dgm:if name="Name12" axis="ch" ptType="node" func="cnt" op="equ" val="6">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3" axis="ch" ptType="node" func="cnt" op="equ" val="7">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if name="Name14" axis="ch" ptType="node" func="cnt" op="equ" val="8">
        <dgm:constrLst>
          <dgm:constr type="primFontSz" for="ch" ptType="node" op="equ" val="65"/>
          <dgm:constr type="w" for="ch" ptType="node" refType="w"/>
          <dgm:constr type="h" for="ch" ptType="node" refType="w" refFor="ch" refPtType="node" op="equ"/>
          <dgm:constr type="sibSp"/>
          <dgm:constr type="sibSp" refType="h" op="lte" fact="0.1"/>
        </dgm:constrLst>
      </dgm:if>
      <dgm:if name="Name15" axis="ch" ptType="node" func="cnt" op="gte" val="9">
        <dgm:constrLst>
          <dgm:constr type="primFontSz" for="ch" ptType="node" op="equ" val="65"/>
          <dgm:constr type="w" for="ch" ptType="node" refType="w"/>
          <dgm:constr type="h" for="ch" ptType="node" refType="w" refFor="ch" refPtType="node" op="equ"/>
          <dgm:constr type="sibSp" refType="w" refFor="ch" refPtType="node" fact="-0.1"/>
          <dgm:constr type="sibSp" refType="h" op="lte" fact="0.1"/>
        </dgm:constrLst>
      </dgm:if>
      <dgm:else name="Name16">
        <dgm:constrLst>
          <dgm:constr type="primFontSz" for="ch" ptType="node" op="equ" val="65"/>
          <dgm:constr type="w" for="ch" ptType="node" refType="w"/>
          <dgm:constr type="h" for="ch" ptType="node" refType="w" refFor="ch" refPtType="node" op="equ"/>
          <dgm:constr type="sibSp" refType="w" refFor="ch" refPtType="node" fact="-0.35"/>
        </dgm:constrLst>
      </dgm:else>
    </dgm:choose>
    <dgm:ruleLst/>
    <dgm:forEach name="Name17" axis="ch" ptType="node">
      <dgm:layoutNode name="arrow">
        <dgm:varLst>
          <dgm:bulletEnabled val="1"/>
        </dgm:varLst>
        <dgm:alg type="tx"/>
        <dgm:shape xmlns:r="http://schemas.openxmlformats.org/officeDocument/2006/relationships" type="downArrow" r:blip="">
          <dgm:adjLst>
            <dgm:adj idx="2" val="0.35"/>
          </dgm:adjLst>
        </dgm:shape>
        <dgm:presOf axis="desOrSelf" ptType="node"/>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42895DC3-51EC-422E-AE1D-983ABD619839}" type="datetimeFigureOut">
              <a:rPr lang="he-IL" smtClean="0"/>
              <a:t>כ"ו/חשון/תשפ"ה</a:t>
            </a:fld>
            <a:endParaRPr lang="he-IL"/>
          </a:p>
        </p:txBody>
      </p:sp>
      <p:sp>
        <p:nvSpPr>
          <p:cNvPr id="4" name="מציין מיקום של תמונת שקופית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D0C97D09-744A-44AC-BE90-04DF827E538E}" type="slidenum">
              <a:rPr lang="he-IL" smtClean="0"/>
              <a:t>‹#›</a:t>
            </a:fld>
            <a:endParaRPr lang="he-IL"/>
          </a:p>
        </p:txBody>
      </p:sp>
    </p:spTree>
    <p:extLst>
      <p:ext uri="{BB962C8B-B14F-4D97-AF65-F5344CB8AC3E}">
        <p14:creationId xmlns:p14="http://schemas.microsoft.com/office/powerpoint/2010/main" val="2362124513"/>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en-US"/>
          </a:p>
        </p:txBody>
      </p:sp>
      <p:sp>
        <p:nvSpPr>
          <p:cNvPr id="4" name="מציין מיקום של מספר שקופית 3"/>
          <p:cNvSpPr>
            <a:spLocks noGrp="1"/>
          </p:cNvSpPr>
          <p:nvPr>
            <p:ph type="sldNum" sz="quarter" idx="5"/>
          </p:nvPr>
        </p:nvSpPr>
        <p:spPr/>
        <p:txBody>
          <a:bodyPr/>
          <a:lstStyle/>
          <a:p>
            <a:fld id="{D0C97D09-744A-44AC-BE90-04DF827E538E}" type="slidenum">
              <a:rPr lang="he-IL" smtClean="0"/>
              <a:t>2</a:t>
            </a:fld>
            <a:endParaRPr lang="he-IL"/>
          </a:p>
        </p:txBody>
      </p:sp>
    </p:spTree>
    <p:extLst>
      <p:ext uri="{BB962C8B-B14F-4D97-AF65-F5344CB8AC3E}">
        <p14:creationId xmlns:p14="http://schemas.microsoft.com/office/powerpoint/2010/main" val="27006772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10"/>
          </p:nvPr>
        </p:nvSpPr>
        <p:spPr/>
        <p:txBody>
          <a:bodyPr/>
          <a:lstStyle/>
          <a:p>
            <a:fld id="{D0C97D09-744A-44AC-BE90-04DF827E538E}" type="slidenum">
              <a:rPr lang="he-IL" smtClean="0"/>
              <a:t>4</a:t>
            </a:fld>
            <a:endParaRPr lang="he-IL"/>
          </a:p>
        </p:txBody>
      </p:sp>
    </p:spTree>
    <p:extLst>
      <p:ext uri="{BB962C8B-B14F-4D97-AF65-F5344CB8AC3E}">
        <p14:creationId xmlns:p14="http://schemas.microsoft.com/office/powerpoint/2010/main" val="1623240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3A9FD-5821-E8B7-B77C-EB4ED680B8E7}"/>
              </a:ext>
            </a:extLst>
          </p:cNvPr>
          <p:cNvSpPr>
            <a:spLocks noGrp="1"/>
          </p:cNvSpPr>
          <p:nvPr>
            <p:ph type="ctrTitle"/>
          </p:nvPr>
        </p:nvSpPr>
        <p:spPr>
          <a:xfrm>
            <a:off x="1143000" y="1122363"/>
            <a:ext cx="6858000" cy="23876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CF0BD6D-3C72-9100-EC05-74AD71DEF202}"/>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E3F62165-6584-1702-62E8-8C87A2728B58}"/>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7E447E97-1B77-46C0-E8AA-244D759119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1ABDA9-D3E5-2F3A-AC18-C21CD60580D3}"/>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716665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3EC94B-EC4C-5260-8792-6ABB7B74358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17B300-764A-0C30-13F8-AA3BA791B04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9A9409-1FE4-FBA6-CA0B-75B0989CD2E0}"/>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D5E0A2B4-8828-C6CF-69D9-5C55006F0D1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590559B-E4C1-F843-9114-92F6D74798C4}"/>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9705357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02BD94F-DC7F-59F6-C2FD-BFE85745CD6D}"/>
              </a:ext>
            </a:extLst>
          </p:cNvPr>
          <p:cNvSpPr>
            <a:spLocks noGrp="1"/>
          </p:cNvSpPr>
          <p:nvPr>
            <p:ph type="title" orient="vert"/>
          </p:nvPr>
        </p:nvSpPr>
        <p:spPr>
          <a:xfrm>
            <a:off x="6543675" y="365125"/>
            <a:ext cx="1971675"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18FD6B-866B-DD7E-76DA-A969D1FDA4A1}"/>
              </a:ext>
            </a:extLst>
          </p:cNvPr>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57F761-ADB2-0C07-C906-3D9692BC4066}"/>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CFBC18F7-A428-7495-A17D-0E2CAD101E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B9422C1-864C-B9D7-19FD-639292E939A7}"/>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9465697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F02B80-CC63-FD12-5AA1-907869C626D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AC1E07-BCBB-3532-9AC6-6E20D374501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3820A5-FF04-328A-9472-37943998E5AC}"/>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4E5E3421-AF32-051C-805A-E9560535E34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E857EA-751F-F4F2-26B8-465CF4B72C70}"/>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9001853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A096C7-35E6-1499-0065-CC5134244657}"/>
              </a:ext>
            </a:extLst>
          </p:cNvPr>
          <p:cNvSpPr>
            <a:spLocks noGrp="1"/>
          </p:cNvSpPr>
          <p:nvPr>
            <p:ph type="title"/>
          </p:nvPr>
        </p:nvSpPr>
        <p:spPr>
          <a:xfrm>
            <a:off x="623888" y="1709739"/>
            <a:ext cx="7886700" cy="2852737"/>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84EE1A13-F917-64C0-EFED-5560DBCB0FEC}"/>
              </a:ext>
            </a:extLst>
          </p:cNvPr>
          <p:cNvSpPr>
            <a:spLocks noGrp="1"/>
          </p:cNvSpPr>
          <p:nvPr>
            <p:ph type="body" idx="1"/>
          </p:nvPr>
        </p:nvSpPr>
        <p:spPr>
          <a:xfrm>
            <a:off x="623888" y="4589464"/>
            <a:ext cx="7886700" cy="1500187"/>
          </a:xfrm>
        </p:spPr>
        <p:txBody>
          <a:bodyPr/>
          <a:lstStyle>
            <a:lvl1pPr marL="0" indent="0">
              <a:buNone/>
              <a:defRPr sz="1800">
                <a:solidFill>
                  <a:schemeClr val="tx1">
                    <a:tint val="82000"/>
                  </a:schemeClr>
                </a:solidFill>
              </a:defRPr>
            </a:lvl1pPr>
            <a:lvl2pPr marL="342900" indent="0">
              <a:buNone/>
              <a:defRPr sz="1500">
                <a:solidFill>
                  <a:schemeClr val="tx1">
                    <a:tint val="82000"/>
                  </a:schemeClr>
                </a:solidFill>
              </a:defRPr>
            </a:lvl2pPr>
            <a:lvl3pPr marL="685800" indent="0">
              <a:buNone/>
              <a:defRPr sz="1350">
                <a:solidFill>
                  <a:schemeClr val="tx1">
                    <a:tint val="82000"/>
                  </a:schemeClr>
                </a:solidFill>
              </a:defRPr>
            </a:lvl3pPr>
            <a:lvl4pPr marL="1028700" indent="0">
              <a:buNone/>
              <a:defRPr sz="1200">
                <a:solidFill>
                  <a:schemeClr val="tx1">
                    <a:tint val="82000"/>
                  </a:schemeClr>
                </a:solidFill>
              </a:defRPr>
            </a:lvl4pPr>
            <a:lvl5pPr marL="1371600" indent="0">
              <a:buNone/>
              <a:defRPr sz="1200">
                <a:solidFill>
                  <a:schemeClr val="tx1">
                    <a:tint val="82000"/>
                  </a:schemeClr>
                </a:solidFill>
              </a:defRPr>
            </a:lvl5pPr>
            <a:lvl6pPr marL="1714500" indent="0">
              <a:buNone/>
              <a:defRPr sz="1200">
                <a:solidFill>
                  <a:schemeClr val="tx1">
                    <a:tint val="82000"/>
                  </a:schemeClr>
                </a:solidFill>
              </a:defRPr>
            </a:lvl6pPr>
            <a:lvl7pPr marL="2057400" indent="0">
              <a:buNone/>
              <a:defRPr sz="1200">
                <a:solidFill>
                  <a:schemeClr val="tx1">
                    <a:tint val="82000"/>
                  </a:schemeClr>
                </a:solidFill>
              </a:defRPr>
            </a:lvl7pPr>
            <a:lvl8pPr marL="2400300" indent="0">
              <a:buNone/>
              <a:defRPr sz="1200">
                <a:solidFill>
                  <a:schemeClr val="tx1">
                    <a:tint val="82000"/>
                  </a:schemeClr>
                </a:solidFill>
              </a:defRPr>
            </a:lvl8pPr>
            <a:lvl9pPr marL="2743200" indent="0">
              <a:buNone/>
              <a:defRPr sz="12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AF648B9-6BA8-F3E8-FABF-AA6D949ECC30}"/>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AB60C15D-A81A-AAF0-CE4D-9536C02EE8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E005FC-F9C9-9A29-582D-E2B0DD092038}"/>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6891052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BD708-BF6C-7AE8-95CF-3C64335F9C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E296F10-7C90-0965-6027-AC457122EFA3}"/>
              </a:ext>
            </a:extLst>
          </p:cNvPr>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4E3512-6CE0-E373-7833-2554427AC0F3}"/>
              </a:ext>
            </a:extLst>
          </p:cNvPr>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FD9AF19-CC1E-B107-D6E2-1E228884A69F}"/>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6" name="Footer Placeholder 5">
            <a:extLst>
              <a:ext uri="{FF2B5EF4-FFF2-40B4-BE49-F238E27FC236}">
                <a16:creationId xmlns:a16="http://schemas.microsoft.com/office/drawing/2014/main" id="{A64F3D68-A782-85AC-0A8B-BCDDCD50DE5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6EDD8F5-84B8-19E9-F269-C589AAEF56E0}"/>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08038990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BC3C8-6475-4A4B-496C-69651378E741}"/>
              </a:ext>
            </a:extLst>
          </p:cNvPr>
          <p:cNvSpPr>
            <a:spLocks noGrp="1"/>
          </p:cNvSpPr>
          <p:nvPr>
            <p:ph type="title"/>
          </p:nvPr>
        </p:nvSpPr>
        <p:spPr>
          <a:xfrm>
            <a:off x="629841" y="365126"/>
            <a:ext cx="78867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6F765A8-C646-2A85-03C1-DA2A81E84F91}"/>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04757A93-D9DB-D31C-D991-82AAFC9992D7}"/>
              </a:ext>
            </a:extLst>
          </p:cNvPr>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89065E-BBB5-725D-5541-37B45B9F32A8}"/>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63AF7770-A7FC-8740-15B9-456C97EB8B3C}"/>
              </a:ext>
            </a:extLst>
          </p:cNvPr>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5DBB08A-1B9D-4CEB-320E-B2786C08E21D}"/>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8" name="Footer Placeholder 7">
            <a:extLst>
              <a:ext uri="{FF2B5EF4-FFF2-40B4-BE49-F238E27FC236}">
                <a16:creationId xmlns:a16="http://schemas.microsoft.com/office/drawing/2014/main" id="{FB07ECF3-7472-1BAC-70E1-EF3DB5BEA51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33DC543-3C73-AA37-324F-DBE8D29FB5CC}"/>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9130939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9283E-CC99-0582-1646-FD7CA3D6A95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556CD85-1195-3AA3-7572-ED976B9242F7}"/>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4" name="Footer Placeholder 3">
            <a:extLst>
              <a:ext uri="{FF2B5EF4-FFF2-40B4-BE49-F238E27FC236}">
                <a16:creationId xmlns:a16="http://schemas.microsoft.com/office/drawing/2014/main" id="{1A6F665B-638A-9158-2591-D50EE44AEA6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6F28F12D-FE8A-5192-7BF1-DADB23C94C7F}"/>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9174732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BB6849A-7DD5-1E80-D645-11B3BF0F5536}"/>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3" name="Footer Placeholder 2">
            <a:extLst>
              <a:ext uri="{FF2B5EF4-FFF2-40B4-BE49-F238E27FC236}">
                <a16:creationId xmlns:a16="http://schemas.microsoft.com/office/drawing/2014/main" id="{BA514F7C-86A6-0E20-FEE8-D2E3BBAC3AF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AF1DC5-250B-54EC-AFC1-B9A54ABCE869}"/>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808388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C85D60-DE2B-A8C0-C7A6-FFA12887D2F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BB84AFE7-4B04-DE20-5799-8533E4F669EC}"/>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685C354-BA04-E22B-3153-6C75A9464DB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10CBA8E4-BBD3-1790-CC03-0A596845815A}"/>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6" name="Footer Placeholder 5">
            <a:extLst>
              <a:ext uri="{FF2B5EF4-FFF2-40B4-BE49-F238E27FC236}">
                <a16:creationId xmlns:a16="http://schemas.microsoft.com/office/drawing/2014/main" id="{15E06B8F-6E22-7172-41ED-8AE2DECEA94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A3CF65-91B6-13F6-C409-38D8A19B738A}"/>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146698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54816B-F891-3891-9798-F2A8A58294FD}"/>
              </a:ext>
            </a:extLst>
          </p:cNvPr>
          <p:cNvSpPr>
            <a:spLocks noGrp="1"/>
          </p:cNvSpPr>
          <p:nvPr>
            <p:ph type="title"/>
          </p:nvPr>
        </p:nvSpPr>
        <p:spPr>
          <a:xfrm>
            <a:off x="629841" y="457200"/>
            <a:ext cx="2949178" cy="160020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76C802CB-DC62-39D6-FC31-28701EE5D6AB}"/>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8D48F8C-B52A-AA04-D06E-C8215E23DF77}"/>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0F6150F-B0BC-EC92-9084-8E080000BA1C}"/>
              </a:ext>
            </a:extLst>
          </p:cNvPr>
          <p:cNvSpPr>
            <a:spLocks noGrp="1"/>
          </p:cNvSpPr>
          <p:nvPr>
            <p:ph type="dt" sz="half" idx="10"/>
          </p:nvPr>
        </p:nvSpPr>
        <p:spPr/>
        <p:txBody>
          <a:bodyPr/>
          <a:lstStyle/>
          <a:p>
            <a:fld id="{241EB5C9-1307-BA42-ABA2-0BC069CD8E7F}" type="datetimeFigureOut">
              <a:rPr lang="en-US" smtClean="0"/>
              <a:t>11/27/2024</a:t>
            </a:fld>
            <a:endParaRPr lang="en-US"/>
          </a:p>
        </p:txBody>
      </p:sp>
      <p:sp>
        <p:nvSpPr>
          <p:cNvPr id="6" name="Footer Placeholder 5">
            <a:extLst>
              <a:ext uri="{FF2B5EF4-FFF2-40B4-BE49-F238E27FC236}">
                <a16:creationId xmlns:a16="http://schemas.microsoft.com/office/drawing/2014/main" id="{A48B03B7-1722-82C8-D198-CF483FD8D5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07AE3C2-6647-A704-26F6-64D24CD816C0}"/>
              </a:ext>
            </a:extLst>
          </p:cNvPr>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6023217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D2E7A0-E5F4-03F5-40D3-EDF79AABB447}"/>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C5C385C-9416-BD3B-7CAB-333F8C2D5FC0}"/>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FBE37C-EDE9-A21F-AEF5-C592FC28B5E0}"/>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82000"/>
                  </a:schemeClr>
                </a:solidFill>
              </a:defRPr>
            </a:lvl1pPr>
          </a:lstStyle>
          <a:p>
            <a:fld id="{241EB5C9-1307-BA42-ABA2-0BC069CD8E7F}" type="datetimeFigureOut">
              <a:rPr lang="en-US" smtClean="0"/>
              <a:t>11/27/2024</a:t>
            </a:fld>
            <a:endParaRPr lang="en-US"/>
          </a:p>
        </p:txBody>
      </p:sp>
      <p:sp>
        <p:nvSpPr>
          <p:cNvPr id="5" name="Footer Placeholder 4">
            <a:extLst>
              <a:ext uri="{FF2B5EF4-FFF2-40B4-BE49-F238E27FC236}">
                <a16:creationId xmlns:a16="http://schemas.microsoft.com/office/drawing/2014/main" id="{F2C1FF8C-F43B-1B2F-6F22-C8E8281F9749}"/>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3ED83B30-37A8-4D77-C925-70331785DD63}"/>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82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12484494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slide" Target="slide2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slide" Target="slide3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2" Type="http://schemas.openxmlformats.org/officeDocument/2006/relationships/image" Target="../media/image17.jfif"/><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microsoft.com/office/2018/10/relationships/comments" Target="../comments/modernComment_102_0.xml"/><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hyperlink" Target="https://huggingface.co/spaces/Lmanov1/timm-efficientnet_b3.ra2_in1k"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hyperlink" Target="https://docs.google.com/document/d/1718tuvPhBDDQcR0nUrgzSbYGl_2yZSP_/edit?usp=drive_link&amp;ouid=104378631544364768010&amp;rtpof=true&amp;sd=true" TargetMode="External"/><Relationship Id="rId2" Type="http://schemas.openxmlformats.org/officeDocument/2006/relationships/hyperlink" Target="https://docs.google.com/document/d/1AsB2YiZNf1UPhEdIj6TxOKFEba5bzx95/edit?usp=drive_link&amp;ouid=104378631544364768010&amp;rtpof=true&amp;sd=true" TargetMode="Externa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4.xml"/></Relationships>
</file>

<file path=ppt/slides/_rels/slide24.xml.rels><?xml version="1.0" encoding="UTF-8" standalone="yes"?>
<Relationships xmlns="http://schemas.openxmlformats.org/package/2006/relationships"><Relationship Id="rId3" Type="http://schemas.openxmlformats.org/officeDocument/2006/relationships/hyperlink" Target="https://docs.google.com/presentation/d/1fIXMdHG9aVknoOPRlUQRJUrR6jiAeJnZ/edit?usp=drive_link&amp;ouid=104378631544364768010&amp;rtpof=true&amp;sd=true" TargetMode="External"/><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slide" Target="slide1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slide" Target="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1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colab.research.google.com/drive/1YUoOFtt-PY-me_uaDLlVwgbjEFWNjz2H#scrollTo=a318f286-3b71-42d9-8d18-6c5578af9233"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1.xml"/><Relationship Id="rId5" Type="http://schemas.openxmlformats.org/officeDocument/2006/relationships/image" Target="../media/image4.jpeg"/><Relationship Id="rId4" Type="http://schemas.microsoft.com/office/2018/10/relationships/comments" Target="../comments/modernComment_103_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6.xml.rels><?xml version="1.0" encoding="UTF-8" standalone="yes"?>
<Relationships xmlns="http://schemas.openxmlformats.org/package/2006/relationships"><Relationship Id="rId8" Type="http://schemas.openxmlformats.org/officeDocument/2006/relationships/image" Target="../media/image5.png"/><Relationship Id="rId13" Type="http://schemas.openxmlformats.org/officeDocument/2006/relationships/image" Target="../media/image10.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9.png"/><Relationship Id="rId2" Type="http://schemas.openxmlformats.org/officeDocument/2006/relationships/slideLayout" Target="../slideLayouts/slideLayout2.xml"/><Relationship Id="rId1" Type="http://schemas.openxmlformats.org/officeDocument/2006/relationships/themeOverride" Target="../theme/themeOverride3.xml"/><Relationship Id="rId6" Type="http://schemas.openxmlformats.org/officeDocument/2006/relationships/diagramColors" Target="../diagrams/colors1.xml"/><Relationship Id="rId11" Type="http://schemas.openxmlformats.org/officeDocument/2006/relationships/image" Target="../media/image8.png"/><Relationship Id="rId5" Type="http://schemas.openxmlformats.org/officeDocument/2006/relationships/diagramQuickStyle" Target="../diagrams/quickStyle1.xml"/><Relationship Id="rId15" Type="http://schemas.openxmlformats.org/officeDocument/2006/relationships/image" Target="../media/image12.png"/><Relationship Id="rId10" Type="http://schemas.openxmlformats.org/officeDocument/2006/relationships/image" Target="../media/image7.png"/><Relationship Id="rId4" Type="http://schemas.openxmlformats.org/officeDocument/2006/relationships/diagramLayout" Target="../diagrams/layout1.xml"/><Relationship Id="rId9" Type="http://schemas.openxmlformats.org/officeDocument/2006/relationships/image" Target="../media/image6.png"/><Relationship Id="rId14" Type="http://schemas.openxmlformats.org/officeDocument/2006/relationships/image" Target="../media/image1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 Target="slide28.xml"/><Relationship Id="rId2" Type="http://schemas.openxmlformats.org/officeDocument/2006/relationships/chart" Target="../charts/chart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5565" y="1020342"/>
            <a:ext cx="4679632" cy="2871536"/>
          </a:xfrm>
        </p:spPr>
        <p:txBody>
          <a:bodyPr>
            <a:normAutofit/>
          </a:bodyPr>
          <a:lstStyle/>
          <a:p>
            <a:pPr lvl="0"/>
            <a:r>
              <a:rPr lang="en-US" dirty="0"/>
              <a:t>Diabetic Retinopathy Stage Prediction Using  Deep Learning.</a:t>
            </a:r>
            <a:endParaRPr dirty="0"/>
          </a:p>
        </p:txBody>
      </p:sp>
      <p:sp>
        <p:nvSpPr>
          <p:cNvPr id="3"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4" name="Rectangle 2"/>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he-IL"/>
          </a:p>
        </p:txBody>
      </p:sp>
      <p:sp>
        <p:nvSpPr>
          <p:cNvPr id="6" name="Title 1"/>
          <p:cNvSpPr txBox="1">
            <a:spLocks/>
          </p:cNvSpPr>
          <p:nvPr/>
        </p:nvSpPr>
        <p:spPr>
          <a:xfrm>
            <a:off x="579120" y="4579172"/>
            <a:ext cx="8239315" cy="2047876"/>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4500" kern="1200">
                <a:solidFill>
                  <a:schemeClr val="tx1"/>
                </a:solidFill>
                <a:latin typeface="+mj-lt"/>
                <a:ea typeface="+mj-ea"/>
                <a:cs typeface="+mj-cs"/>
              </a:defRPr>
            </a:lvl1pPr>
          </a:lstStyle>
          <a:p>
            <a:r>
              <a:rPr lang="en-US" sz="2400" dirty="0"/>
              <a:t>          A Single-Model Approach to Medical Image Classification</a:t>
            </a:r>
          </a:p>
        </p:txBody>
      </p:sp>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21260" y="660400"/>
            <a:ext cx="3497175" cy="3467818"/>
          </a:xfrm>
          <a:prstGeom prst="rect">
            <a:avLst/>
          </a:prstGeom>
        </p:spPr>
      </p:pic>
      <p:pic>
        <p:nvPicPr>
          <p:cNvPr id="8" name="תמונה 7">
            <a:extLst>
              <a:ext uri="{FF2B5EF4-FFF2-40B4-BE49-F238E27FC236}">
                <a16:creationId xmlns:a16="http://schemas.microsoft.com/office/drawing/2014/main" id="{E913856B-310B-0A2B-54C6-D835DB4AA10A}"/>
              </a:ext>
            </a:extLst>
          </p:cNvPr>
          <p:cNvPicPr>
            <a:picLocks noChangeAspect="1"/>
          </p:cNvPicPr>
          <p:nvPr/>
        </p:nvPicPr>
        <p:blipFill>
          <a:blip r:embed="rId3"/>
          <a:stretch>
            <a:fillRect/>
          </a:stretch>
        </p:blipFill>
        <p:spPr>
          <a:xfrm>
            <a:off x="3791395" y="4794135"/>
            <a:ext cx="2248016" cy="838243"/>
          </a:xfrm>
          <a:prstGeom prst="rect">
            <a:avLst/>
          </a:prstGeom>
        </p:spPr>
      </p:pic>
      <p:sp>
        <p:nvSpPr>
          <p:cNvPr id="5" name="TextBox 4">
            <a:extLst>
              <a:ext uri="{FF2B5EF4-FFF2-40B4-BE49-F238E27FC236}">
                <a16:creationId xmlns:a16="http://schemas.microsoft.com/office/drawing/2014/main" id="{80B09F19-1F87-A808-351C-BCA239C6B1BA}"/>
              </a:ext>
            </a:extLst>
          </p:cNvPr>
          <p:cNvSpPr txBox="1"/>
          <p:nvPr/>
        </p:nvSpPr>
        <p:spPr>
          <a:xfrm>
            <a:off x="1063690" y="4301414"/>
            <a:ext cx="1497526" cy="1477328"/>
          </a:xfrm>
          <a:prstGeom prst="rect">
            <a:avLst/>
          </a:prstGeom>
          <a:noFill/>
        </p:spPr>
        <p:txBody>
          <a:bodyPr wrap="none" rtlCol="0">
            <a:spAutoFit/>
          </a:bodyPr>
          <a:lstStyle/>
          <a:p>
            <a:r>
              <a:rPr lang="en-US" dirty="0"/>
              <a:t>By: </a:t>
            </a:r>
            <a:br>
              <a:rPr lang="en-US" dirty="0"/>
            </a:br>
            <a:r>
              <a:rPr lang="en-US" dirty="0"/>
              <a:t>Guy </a:t>
            </a:r>
            <a:r>
              <a:rPr lang="en-US" dirty="0" err="1"/>
              <a:t>Yarhi</a:t>
            </a:r>
            <a:endParaRPr lang="en-US" dirty="0"/>
          </a:p>
          <a:p>
            <a:r>
              <a:rPr lang="en-US" dirty="0" err="1"/>
              <a:t>Einav</a:t>
            </a:r>
            <a:r>
              <a:rPr lang="en-US" dirty="0"/>
              <a:t> Lapid</a:t>
            </a:r>
          </a:p>
          <a:p>
            <a:r>
              <a:rPr lang="en-US" dirty="0"/>
              <a:t>Alon </a:t>
            </a:r>
            <a:r>
              <a:rPr lang="en-US" dirty="0" err="1"/>
              <a:t>Shmueli</a:t>
            </a:r>
            <a:endParaRPr lang="en-US" dirty="0"/>
          </a:p>
          <a:p>
            <a:r>
              <a:rPr lang="en-US" dirty="0"/>
              <a:t>Lidia Manov</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AAE93-1A1F-C8E2-54C7-31CEAB5D99E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2A0780-B208-8BDA-83A5-F522D1771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E841BB7-A923-BA47-FA4B-4FB67B603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E31BF2-918D-624F-918C-95E24C3A7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AAAE7E-BE6A-22DB-FB19-2A458058E3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561059-AFB8-7C8F-5F9D-FD8DDAE38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923937D4-DAC6-D3E9-D5D4-D3A5EFBB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49A537B-00F1-6744-C092-56E78BFF5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78B7E-BF0C-2304-4A49-C204B75DBA62}"/>
              </a:ext>
            </a:extLst>
          </p:cNvPr>
          <p:cNvSpPr>
            <a:spLocks noGrp="1"/>
          </p:cNvSpPr>
          <p:nvPr>
            <p:ph type="title"/>
          </p:nvPr>
        </p:nvSpPr>
        <p:spPr>
          <a:xfrm>
            <a:off x="155275" y="586855"/>
            <a:ext cx="2915109" cy="3387497"/>
          </a:xfrm>
        </p:spPr>
        <p:txBody>
          <a:bodyPr anchor="b">
            <a:normAutofit/>
          </a:bodyPr>
          <a:lstStyle/>
          <a:p>
            <a:pPr marL="0" lvl="0" indent="0">
              <a:buNone/>
            </a:pPr>
            <a:r>
              <a:rPr lang="en-US" sz="2800" b="1" dirty="0"/>
              <a:t>Data Augmentation Pipeline</a:t>
            </a:r>
            <a:endParaRPr lang="nn-NO" sz="2800" dirty="0">
              <a:solidFill>
                <a:srgbClr val="FFFFFF"/>
              </a:solidFill>
            </a:endParaRPr>
          </a:p>
        </p:txBody>
      </p:sp>
      <p:sp>
        <p:nvSpPr>
          <p:cNvPr id="3" name="Content Placeholder 2">
            <a:extLst>
              <a:ext uri="{FF2B5EF4-FFF2-40B4-BE49-F238E27FC236}">
                <a16:creationId xmlns:a16="http://schemas.microsoft.com/office/drawing/2014/main" id="{7AAF5F61-D8E3-C43E-2475-240A556CDE19}"/>
              </a:ext>
            </a:extLst>
          </p:cNvPr>
          <p:cNvSpPr>
            <a:spLocks noGrp="1"/>
          </p:cNvSpPr>
          <p:nvPr>
            <p:ph idx="1"/>
          </p:nvPr>
        </p:nvSpPr>
        <p:spPr>
          <a:xfrm>
            <a:off x="3028370" y="-10142"/>
            <a:ext cx="6115630" cy="6858004"/>
          </a:xfrm>
        </p:spPr>
        <p:txBody>
          <a:bodyPr anchor="ctr">
            <a:normAutofit/>
          </a:bodyPr>
          <a:lstStyle/>
          <a:p>
            <a:pPr lvl="0" indent="0">
              <a:buNone/>
            </a:pPr>
            <a:r>
              <a:rPr lang="en-US" b="1" dirty="0"/>
              <a:t>Image resizing strategy</a:t>
            </a:r>
            <a:r>
              <a:rPr lang="en-US" dirty="0"/>
              <a:t>: 224*224</a:t>
            </a:r>
          </a:p>
          <a:p>
            <a:pPr lvl="0" indent="0">
              <a:buNone/>
            </a:pPr>
            <a:endParaRPr lang="en-US" dirty="0"/>
          </a:p>
          <a:p>
            <a:pPr lvl="0" indent="0">
              <a:buNone/>
            </a:pPr>
            <a:r>
              <a:rPr lang="en-US" altLang="he-IL" b="1" dirty="0"/>
              <a:t>A</a:t>
            </a:r>
            <a:r>
              <a:rPr lang="he-IL" altLang="he-IL" b="1" dirty="0" err="1"/>
              <a:t>ugmentation</a:t>
            </a:r>
            <a:r>
              <a:rPr lang="he-IL" altLang="he-IL" b="1" dirty="0"/>
              <a:t> </a:t>
            </a:r>
            <a:r>
              <a:rPr lang="he-IL" altLang="he-IL" b="1" dirty="0" err="1"/>
              <a:t>Techniques</a:t>
            </a:r>
            <a:r>
              <a:rPr lang="he-IL" altLang="he-IL" dirty="0"/>
              <a:t>:</a:t>
            </a:r>
            <a:r>
              <a:rPr lang="en-US" altLang="he-IL" dirty="0"/>
              <a:t> </a:t>
            </a:r>
            <a:r>
              <a:rPr lang="en-US" dirty="0"/>
              <a:t>To improve model robustness, we applied a set of image augmentations using the </a:t>
            </a:r>
            <a:r>
              <a:rPr lang="en-US" dirty="0" err="1"/>
              <a:t>FastAI</a:t>
            </a:r>
            <a:r>
              <a:rPr lang="en-US" dirty="0"/>
              <a:t> library‘s </a:t>
            </a:r>
            <a:r>
              <a:rPr lang="en-US" dirty="0" err="1"/>
              <a:t>aug_transforms</a:t>
            </a:r>
            <a:r>
              <a:rPr lang="en-US" dirty="0"/>
              <a:t> function with a target size of 224x224 pixels. </a:t>
            </a:r>
          </a:p>
          <a:p>
            <a:pPr lvl="0" indent="0">
              <a:buNone/>
            </a:pPr>
            <a:endParaRPr lang="en-US" dirty="0"/>
          </a:p>
          <a:p>
            <a:pPr lvl="0" indent="0">
              <a:buNone/>
            </a:pPr>
            <a:r>
              <a:rPr lang="en-US" dirty="0"/>
              <a:t>These augmentations included:</a:t>
            </a:r>
          </a:p>
          <a:p>
            <a:pPr marL="857250" lvl="1" indent="-342900"/>
            <a:r>
              <a:rPr lang="en-US" sz="2100" dirty="0"/>
              <a:t>Random cropping and resizing</a:t>
            </a:r>
          </a:p>
          <a:p>
            <a:pPr marL="857250" lvl="1" indent="-342900"/>
            <a:r>
              <a:rPr lang="en-US" sz="2100" dirty="0"/>
              <a:t>Random rotations and flips</a:t>
            </a:r>
          </a:p>
          <a:p>
            <a:pPr marL="857250" lvl="1" indent="-342900"/>
            <a:r>
              <a:rPr lang="en-US" sz="2100" dirty="0"/>
              <a:t>Potentially other augmentations (e.g., brightness, contrast, warp)</a:t>
            </a:r>
          </a:p>
          <a:p>
            <a:pPr lvl="0" indent="0">
              <a:buNone/>
            </a:pPr>
            <a:endParaRPr lang="he-IL" altLang="he-IL" dirty="0"/>
          </a:p>
          <a:p>
            <a:pPr lvl="0" indent="0">
              <a:buNone/>
            </a:pPr>
            <a:r>
              <a:rPr lang="en-US" b="1" dirty="0"/>
              <a:t>Validation Split: </a:t>
            </a:r>
            <a:br>
              <a:rPr lang="en-US" b="1" dirty="0"/>
            </a:br>
            <a:r>
              <a:rPr lang="en-US" dirty="0"/>
              <a:t>A 20% holdout validation set was employed to evaluate model performance and prevent overfitting</a:t>
            </a:r>
            <a:r>
              <a:rPr lang="he-IL" altLang="he-IL" dirty="0"/>
              <a:t> </a:t>
            </a:r>
            <a:endParaRPr lang="en-US" dirty="0"/>
          </a:p>
        </p:txBody>
      </p:sp>
      <p:sp>
        <p:nvSpPr>
          <p:cNvPr id="11" name="Rectangle 6"/>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6" name="לחצן פעולה: מידע 5">
            <a:hlinkClick r:id="rId2" action="ppaction://hlinksldjump" highlightClick="1"/>
          </p:cNvPr>
          <p:cNvSpPr/>
          <p:nvPr/>
        </p:nvSpPr>
        <p:spPr>
          <a:xfrm>
            <a:off x="8600537" y="90099"/>
            <a:ext cx="457200" cy="556299"/>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23144641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CAAE93-1A1F-C8E2-54C7-31CEAB5D99EF}"/>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3B2A0780-B208-8BDA-83A5-F522D1771F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4E841BB7-A923-BA47-FA4B-4FB67B603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7E31BF2-918D-624F-918C-95E24C3A781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CAAAE7E-BE6A-22DB-FB19-2A458058E3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0561059-AFB8-7C8F-5F9D-FD8DDAE38F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923937D4-DAC6-D3E9-D5D4-D3A5EFBB8E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C49A537B-00F1-6744-C092-56E78BFF51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678B7E-BF0C-2304-4A49-C204B75DBA62}"/>
              </a:ext>
            </a:extLst>
          </p:cNvPr>
          <p:cNvSpPr>
            <a:spLocks noGrp="1"/>
          </p:cNvSpPr>
          <p:nvPr>
            <p:ph type="title"/>
          </p:nvPr>
        </p:nvSpPr>
        <p:spPr>
          <a:xfrm>
            <a:off x="71253" y="4196751"/>
            <a:ext cx="2915109" cy="1090328"/>
          </a:xfrm>
        </p:spPr>
        <p:txBody>
          <a:bodyPr vert="horz" lIns="91440" tIns="45720" rIns="91440" bIns="45720" rtlCol="0" anchor="b">
            <a:normAutofit/>
          </a:bodyPr>
          <a:lstStyle/>
          <a:p>
            <a:r>
              <a:rPr lang="en-US" sz="2000" b="1" dirty="0"/>
              <a:t>Why</a:t>
            </a:r>
            <a:br>
              <a:rPr lang="en-US" sz="2000" b="1" dirty="0"/>
            </a:br>
            <a:r>
              <a:rPr lang="en-US" sz="2000" b="1" dirty="0"/>
              <a:t>EfficientNet-B7</a:t>
            </a:r>
            <a:br>
              <a:rPr lang="en-US" sz="2000" b="1" dirty="0"/>
            </a:br>
            <a:endParaRPr lang="nn-NO" sz="2000" b="1" dirty="0"/>
          </a:p>
        </p:txBody>
      </p:sp>
      <p:sp>
        <p:nvSpPr>
          <p:cNvPr id="3" name="Content Placeholder 2">
            <a:extLst>
              <a:ext uri="{FF2B5EF4-FFF2-40B4-BE49-F238E27FC236}">
                <a16:creationId xmlns:a16="http://schemas.microsoft.com/office/drawing/2014/main" id="{7AAF5F61-D8E3-C43E-2475-240A556CDE19}"/>
              </a:ext>
            </a:extLst>
          </p:cNvPr>
          <p:cNvSpPr>
            <a:spLocks noGrp="1"/>
          </p:cNvSpPr>
          <p:nvPr>
            <p:ph idx="1"/>
          </p:nvPr>
        </p:nvSpPr>
        <p:spPr>
          <a:xfrm>
            <a:off x="3028370" y="-10142"/>
            <a:ext cx="6115630" cy="6858004"/>
          </a:xfrm>
        </p:spPr>
        <p:txBody>
          <a:bodyPr vert="horz" lIns="91440" tIns="45720" rIns="91440" bIns="45720" rtlCol="0" anchor="ctr">
            <a:normAutofit/>
          </a:bodyPr>
          <a:lstStyle/>
          <a:p>
            <a:pPr indent="0">
              <a:buNone/>
            </a:pPr>
            <a:r>
              <a:rPr lang="en-US" dirty="0"/>
              <a:t>EfficientNet-B7 is a convolutional neural network (CNN) belonging to the </a:t>
            </a:r>
            <a:r>
              <a:rPr lang="en-US" dirty="0" err="1"/>
              <a:t>EfficientNet</a:t>
            </a:r>
            <a:r>
              <a:rPr lang="en-US" dirty="0"/>
              <a:t> family, known for its high accuracy and efficiency. It's a scaled-up version of EfficientNet-B0, which employs a compound coefficient scaling method to simultaneously scale width, depth, and resolution, resulting in improved performance</a:t>
            </a:r>
          </a:p>
          <a:p>
            <a:pPr indent="0">
              <a:buNone/>
            </a:pPr>
            <a:endParaRPr lang="en-US" dirty="0"/>
          </a:p>
          <a:p>
            <a:pPr indent="0">
              <a:buNone/>
            </a:pPr>
            <a:endParaRPr lang="en-US" dirty="0"/>
          </a:p>
          <a:p>
            <a:pPr indent="0">
              <a:buNone/>
            </a:pPr>
            <a:r>
              <a:rPr lang="en-US" dirty="0"/>
              <a:t>EfficientNet-B7 was chosen for its high accuracy on image classification tasks and its relatively efficient computational requirements compared to other state-of-the-art architectures, making it suitable for training on our dataset with reasonable resources.</a:t>
            </a:r>
          </a:p>
          <a:p>
            <a:pPr indent="0">
              <a:buNone/>
            </a:pPr>
            <a:endParaRPr lang="he-IL" dirty="0"/>
          </a:p>
        </p:txBody>
      </p:sp>
      <p:sp>
        <p:nvSpPr>
          <p:cNvPr id="11" name="Rectangle 6"/>
          <p:cNvSpPr>
            <a:spLocks noChangeArrowheads="1"/>
          </p:cNvSpPr>
          <p:nvPr/>
        </p:nvSpPr>
        <p:spPr bwMode="auto">
          <a:xfrm>
            <a:off x="0" y="90100"/>
            <a:ext cx="65" cy="27699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dirty="0">
              <a:ln>
                <a:noFill/>
              </a:ln>
              <a:solidFill>
                <a:schemeClr val="tx1"/>
              </a:solidFill>
              <a:effectLst/>
              <a:latin typeface="Arial" panose="020B0604020202020204" pitchFamily="34" charset="0"/>
            </a:endParaRPr>
          </a:p>
        </p:txBody>
      </p:sp>
      <p:sp>
        <p:nvSpPr>
          <p:cNvPr id="13" name="Title 1">
            <a:extLst>
              <a:ext uri="{FF2B5EF4-FFF2-40B4-BE49-F238E27FC236}">
                <a16:creationId xmlns:a16="http://schemas.microsoft.com/office/drawing/2014/main" id="{9A678B7E-BF0C-2304-4A49-C204B75DBA62}"/>
              </a:ext>
            </a:extLst>
          </p:cNvPr>
          <p:cNvSpPr txBox="1">
            <a:spLocks/>
          </p:cNvSpPr>
          <p:nvPr/>
        </p:nvSpPr>
        <p:spPr>
          <a:xfrm>
            <a:off x="56626" y="90100"/>
            <a:ext cx="2915109" cy="1745635"/>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2000" b="1" dirty="0"/>
              <a:t>What is EfficientNet-B7</a:t>
            </a:r>
            <a:br>
              <a:rPr lang="en-US" sz="2000" b="1" dirty="0"/>
            </a:br>
            <a:r>
              <a:rPr lang="en-US" sz="2000" b="1" dirty="0"/>
              <a:t>Model</a:t>
            </a:r>
            <a:endParaRPr lang="nn-NO" sz="2000" b="1" dirty="0"/>
          </a:p>
        </p:txBody>
      </p:sp>
    </p:spTree>
    <p:extLst>
      <p:ext uri="{BB962C8B-B14F-4D97-AF65-F5344CB8AC3E}">
        <p14:creationId xmlns:p14="http://schemas.microsoft.com/office/powerpoint/2010/main" val="41230764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6DE627-F4A7-2E0F-9D12-C81D0ED0C70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885FA39-1492-8827-407F-9D11DFAB77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797EB26-1E89-1D60-3E45-27494EB336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0E025D-C30F-EE2C-2799-BF4B4600E6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A01F886-CF4D-0F08-DB68-2AB3C8A12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6A97DF4-0A78-1DC5-27E3-C537F6A259E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E46E396-1AB4-3E1F-C1C6-247DD43666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E0B5C02-5EAC-7934-9D3D-EBFF98CF90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C4C956D-5973-1807-3F26-5F4959374FEB}"/>
              </a:ext>
            </a:extLst>
          </p:cNvPr>
          <p:cNvSpPr>
            <a:spLocks noGrp="1"/>
          </p:cNvSpPr>
          <p:nvPr>
            <p:ph type="title"/>
          </p:nvPr>
        </p:nvSpPr>
        <p:spPr>
          <a:xfrm>
            <a:off x="181400" y="222115"/>
            <a:ext cx="2665562" cy="2792998"/>
          </a:xfrm>
        </p:spPr>
        <p:txBody>
          <a:bodyPr anchor="b">
            <a:normAutofit/>
          </a:bodyPr>
          <a:lstStyle/>
          <a:p>
            <a:pPr lvl="0"/>
            <a:r>
              <a:rPr lang="en-US" sz="3200" b="1" dirty="0"/>
              <a:t>Potential Model Evaluation</a:t>
            </a:r>
            <a:endParaRPr lang="en-US" sz="3200" dirty="0">
              <a:solidFill>
                <a:srgbClr val="FFFFFF"/>
              </a:solidFill>
            </a:endParaRPr>
          </a:p>
        </p:txBody>
      </p:sp>
      <p:graphicFrame>
        <p:nvGraphicFramePr>
          <p:cNvPr id="5" name="מציין מיקום תוכן 4"/>
          <p:cNvGraphicFramePr>
            <a:graphicFrameLocks noGrp="1"/>
          </p:cNvGraphicFramePr>
          <p:nvPr>
            <p:ph idx="1"/>
            <p:extLst>
              <p:ext uri="{D42A27DB-BD31-4B8C-83A1-F6EECF244321}">
                <p14:modId xmlns:p14="http://schemas.microsoft.com/office/powerpoint/2010/main" val="1033217236"/>
              </p:ext>
            </p:extLst>
          </p:nvPr>
        </p:nvGraphicFramePr>
        <p:xfrm>
          <a:off x="19381" y="3035393"/>
          <a:ext cx="9102952" cy="3744112"/>
        </p:xfrm>
        <a:graphic>
          <a:graphicData uri="http://schemas.openxmlformats.org/drawingml/2006/table">
            <a:tbl>
              <a:tblPr rtl="1" firstRow="1" bandRow="1">
                <a:tableStyleId>{5C22544A-7EE6-4342-B048-85BDC9FD1C3A}</a:tableStyleId>
              </a:tblPr>
              <a:tblGrid>
                <a:gridCol w="1229617">
                  <a:extLst>
                    <a:ext uri="{9D8B030D-6E8A-4147-A177-3AD203B41FA5}">
                      <a16:colId xmlns:a16="http://schemas.microsoft.com/office/drawing/2014/main" val="1694480829"/>
                    </a:ext>
                  </a:extLst>
                </a:gridCol>
                <a:gridCol w="914400">
                  <a:extLst>
                    <a:ext uri="{9D8B030D-6E8A-4147-A177-3AD203B41FA5}">
                      <a16:colId xmlns:a16="http://schemas.microsoft.com/office/drawing/2014/main" val="357408634"/>
                    </a:ext>
                  </a:extLst>
                </a:gridCol>
                <a:gridCol w="888137">
                  <a:extLst>
                    <a:ext uri="{9D8B030D-6E8A-4147-A177-3AD203B41FA5}">
                      <a16:colId xmlns:a16="http://schemas.microsoft.com/office/drawing/2014/main" val="1882748224"/>
                    </a:ext>
                  </a:extLst>
                </a:gridCol>
                <a:gridCol w="1061056">
                  <a:extLst>
                    <a:ext uri="{9D8B030D-6E8A-4147-A177-3AD203B41FA5}">
                      <a16:colId xmlns:a16="http://schemas.microsoft.com/office/drawing/2014/main" val="3051832506"/>
                    </a:ext>
                  </a:extLst>
                </a:gridCol>
                <a:gridCol w="1136247">
                  <a:extLst>
                    <a:ext uri="{9D8B030D-6E8A-4147-A177-3AD203B41FA5}">
                      <a16:colId xmlns:a16="http://schemas.microsoft.com/office/drawing/2014/main" val="4218122968"/>
                    </a:ext>
                  </a:extLst>
                </a:gridCol>
                <a:gridCol w="1349987">
                  <a:extLst>
                    <a:ext uri="{9D8B030D-6E8A-4147-A177-3AD203B41FA5}">
                      <a16:colId xmlns:a16="http://schemas.microsoft.com/office/drawing/2014/main" val="419634176"/>
                    </a:ext>
                  </a:extLst>
                </a:gridCol>
                <a:gridCol w="1026441">
                  <a:extLst>
                    <a:ext uri="{9D8B030D-6E8A-4147-A177-3AD203B41FA5}">
                      <a16:colId xmlns:a16="http://schemas.microsoft.com/office/drawing/2014/main" val="2034659402"/>
                    </a:ext>
                  </a:extLst>
                </a:gridCol>
                <a:gridCol w="1497067">
                  <a:extLst>
                    <a:ext uri="{9D8B030D-6E8A-4147-A177-3AD203B41FA5}">
                      <a16:colId xmlns:a16="http://schemas.microsoft.com/office/drawing/2014/main" val="2311875349"/>
                    </a:ext>
                  </a:extLst>
                </a:gridCol>
              </a:tblGrid>
              <a:tr h="399947">
                <a:tc gridSpan="3">
                  <a:txBody>
                    <a:bodyPr/>
                    <a:lstStyle/>
                    <a:p>
                      <a:pPr algn="ctr" rtl="1"/>
                      <a:r>
                        <a:rPr lang="en-US" dirty="0"/>
                        <a:t>parameters</a:t>
                      </a:r>
                      <a:endParaRPr lang="he-IL" dirty="0"/>
                    </a:p>
                  </a:txBody>
                  <a:tcPr/>
                </a:tc>
                <a:tc hMerge="1">
                  <a:txBody>
                    <a:bodyPr/>
                    <a:lstStyle/>
                    <a:p>
                      <a:pPr rtl="1"/>
                      <a:endParaRPr lang="he-IL"/>
                    </a:p>
                  </a:txBody>
                  <a:tcPr/>
                </a:tc>
                <a:tc hMerge="1">
                  <a:txBody>
                    <a:bodyPr/>
                    <a:lstStyle/>
                    <a:p>
                      <a:pPr rtl="1"/>
                      <a:endParaRPr lang="he-IL"/>
                    </a:p>
                  </a:txBody>
                  <a:tcPr/>
                </a:tc>
                <a:tc rowSpan="2">
                  <a:txBody>
                    <a:bodyPr/>
                    <a:lstStyle/>
                    <a:p>
                      <a:pPr rtl="1"/>
                      <a:r>
                        <a:rPr lang="en-US" dirty="0"/>
                        <a:t>Loss</a:t>
                      </a:r>
                      <a:endParaRPr lang="he-IL" dirty="0"/>
                    </a:p>
                  </a:txBody>
                  <a:tcPr/>
                </a:tc>
                <a:tc rowSpan="2">
                  <a:txBody>
                    <a:bodyPr/>
                    <a:lstStyle/>
                    <a:p>
                      <a:pPr rtl="1"/>
                      <a:r>
                        <a:rPr lang="en-US" sz="1350" b="1" kern="1200" dirty="0">
                          <a:solidFill>
                            <a:schemeClr val="lt1"/>
                          </a:solidFill>
                          <a:latin typeface="+mn-lt"/>
                          <a:ea typeface="+mn-ea"/>
                          <a:cs typeface="+mn-cs"/>
                        </a:rPr>
                        <a:t>Accuracy</a:t>
                      </a:r>
                      <a:endParaRPr lang="he-IL" sz="1350" b="1" kern="1200" dirty="0">
                        <a:solidFill>
                          <a:schemeClr val="lt1"/>
                        </a:solidFill>
                        <a:latin typeface="+mn-lt"/>
                        <a:ea typeface="+mn-ea"/>
                        <a:cs typeface="+mn-cs"/>
                      </a:endParaRPr>
                    </a:p>
                  </a:txBody>
                  <a:tcPr/>
                </a:tc>
                <a:tc rowSpan="2">
                  <a:txBody>
                    <a:bodyPr/>
                    <a:lstStyle/>
                    <a:p>
                      <a:pPr rtl="1"/>
                      <a:r>
                        <a:rPr lang="en-US" dirty="0"/>
                        <a:t>Precision</a:t>
                      </a:r>
                    </a:p>
                  </a:txBody>
                  <a:tcPr/>
                </a:tc>
                <a:tc rowSpan="2">
                  <a:txBody>
                    <a:bodyPr/>
                    <a:lstStyle/>
                    <a:p>
                      <a:pPr rtl="1"/>
                      <a:r>
                        <a:rPr lang="en-US" sz="1350" b="1" i="0" kern="1200" dirty="0">
                          <a:solidFill>
                            <a:schemeClr val="lt1"/>
                          </a:solidFill>
                          <a:effectLst/>
                          <a:latin typeface="+mn-lt"/>
                          <a:ea typeface="+mn-ea"/>
                          <a:cs typeface="+mn-cs"/>
                        </a:rPr>
                        <a:t>Recall</a:t>
                      </a:r>
                    </a:p>
                  </a:txBody>
                  <a:tcPr/>
                </a:tc>
                <a:tc rowSpan="2">
                  <a:txBody>
                    <a:bodyPr/>
                    <a:lstStyle/>
                    <a:p>
                      <a:pPr rtl="1"/>
                      <a:r>
                        <a:rPr lang="en-US" dirty="0"/>
                        <a:t>model</a:t>
                      </a:r>
                      <a:endParaRPr lang="he-IL" dirty="0"/>
                    </a:p>
                  </a:txBody>
                  <a:tcPr/>
                </a:tc>
                <a:extLst>
                  <a:ext uri="{0D108BD9-81ED-4DB2-BD59-A6C34878D82A}">
                    <a16:rowId xmlns:a16="http://schemas.microsoft.com/office/drawing/2014/main" val="3101202363"/>
                  </a:ext>
                </a:extLst>
              </a:tr>
              <a:tr h="515645">
                <a:tc>
                  <a:txBody>
                    <a:bodyPr/>
                    <a:lstStyle/>
                    <a:p>
                      <a:pPr marL="0" algn="ctr" defTabSz="685800" rtl="1" eaLnBrk="1" latinLnBrk="0" hangingPunct="1"/>
                      <a:r>
                        <a:rPr lang="en-US" sz="1350" b="1" kern="1200" dirty="0">
                          <a:solidFill>
                            <a:schemeClr val="lt1"/>
                          </a:solidFill>
                          <a:latin typeface="+mn-lt"/>
                          <a:ea typeface="+mn-ea"/>
                          <a:cs typeface="+mn-cs"/>
                        </a:rPr>
                        <a:t>optimizer</a:t>
                      </a:r>
                      <a:endParaRPr lang="he-IL" sz="1350" b="1" kern="1200" dirty="0">
                        <a:solidFill>
                          <a:schemeClr val="lt1"/>
                        </a:solidFill>
                        <a:latin typeface="+mn-lt"/>
                        <a:ea typeface="+mn-ea"/>
                        <a:cs typeface="+mn-cs"/>
                      </a:endParaRPr>
                    </a:p>
                  </a:txBody>
                  <a:tcPr>
                    <a:solidFill>
                      <a:schemeClr val="accent1"/>
                    </a:solidFill>
                  </a:tcPr>
                </a:tc>
                <a:tc>
                  <a:txBody>
                    <a:bodyPr/>
                    <a:lstStyle/>
                    <a:p>
                      <a:pPr marL="0" algn="ctr" defTabSz="685800" rtl="1" eaLnBrk="1" latinLnBrk="0" hangingPunct="1"/>
                      <a:r>
                        <a:rPr lang="en-US" sz="1350" b="1" kern="1200" dirty="0">
                          <a:solidFill>
                            <a:schemeClr val="lt1"/>
                          </a:solidFill>
                          <a:latin typeface="+mn-lt"/>
                          <a:ea typeface="+mn-ea"/>
                          <a:cs typeface="+mn-cs"/>
                        </a:rPr>
                        <a:t>Batch size</a:t>
                      </a:r>
                      <a:endParaRPr lang="he-IL" sz="1350" b="1" kern="1200" dirty="0">
                        <a:solidFill>
                          <a:schemeClr val="lt1"/>
                        </a:solidFill>
                        <a:latin typeface="+mn-lt"/>
                        <a:ea typeface="+mn-ea"/>
                        <a:cs typeface="+mn-cs"/>
                      </a:endParaRPr>
                    </a:p>
                  </a:txBody>
                  <a:tcPr>
                    <a:solidFill>
                      <a:schemeClr val="accent1"/>
                    </a:solidFill>
                  </a:tcPr>
                </a:tc>
                <a:tc>
                  <a:txBody>
                    <a:bodyPr/>
                    <a:lstStyle/>
                    <a:p>
                      <a:pPr marL="0" algn="ctr" defTabSz="685800" rtl="1" eaLnBrk="1" latinLnBrk="0" hangingPunct="1"/>
                      <a:r>
                        <a:rPr lang="en-US" sz="1350" b="1" kern="1200" dirty="0">
                          <a:solidFill>
                            <a:schemeClr val="lt1"/>
                          </a:solidFill>
                          <a:latin typeface="+mn-lt"/>
                          <a:ea typeface="+mn-ea"/>
                          <a:cs typeface="+mn-cs"/>
                        </a:rPr>
                        <a:t>Epochs</a:t>
                      </a:r>
                      <a:endParaRPr lang="he-IL" sz="1350" b="1" kern="1200" dirty="0">
                        <a:solidFill>
                          <a:schemeClr val="lt1"/>
                        </a:solidFill>
                        <a:latin typeface="+mn-lt"/>
                        <a:ea typeface="+mn-ea"/>
                        <a:cs typeface="+mn-cs"/>
                      </a:endParaRPr>
                    </a:p>
                  </a:txBody>
                  <a:tcPr>
                    <a:solidFill>
                      <a:schemeClr val="accent1"/>
                    </a:solidFill>
                  </a:tcPr>
                </a:tc>
                <a:tc vMerge="1">
                  <a:txBody>
                    <a:bodyPr/>
                    <a:lstStyle/>
                    <a:p>
                      <a:pPr rtl="1"/>
                      <a:endParaRPr lang="he-IL"/>
                    </a:p>
                  </a:txBody>
                  <a:tcPr/>
                </a:tc>
                <a:tc vMerge="1">
                  <a:txBody>
                    <a:bodyPr/>
                    <a:lstStyle/>
                    <a:p>
                      <a:pPr rtl="1"/>
                      <a:endParaRPr lang="he-IL"/>
                    </a:p>
                  </a:txBody>
                  <a:tcPr/>
                </a:tc>
                <a:tc vMerge="1">
                  <a:txBody>
                    <a:bodyPr/>
                    <a:lstStyle/>
                    <a:p>
                      <a:pPr rtl="1"/>
                      <a:endParaRPr lang="he-IL"/>
                    </a:p>
                  </a:txBody>
                  <a:tcPr/>
                </a:tc>
                <a:tc vMerge="1">
                  <a:txBody>
                    <a:bodyPr/>
                    <a:lstStyle/>
                    <a:p>
                      <a:pPr rtl="1"/>
                      <a:endParaRPr lang="he-IL"/>
                    </a:p>
                  </a:txBody>
                  <a:tcPr/>
                </a:tc>
                <a:tc vMerge="1">
                  <a:txBody>
                    <a:bodyPr/>
                    <a:lstStyle/>
                    <a:p>
                      <a:pPr rtl="1"/>
                      <a:endParaRPr lang="he-IL"/>
                    </a:p>
                  </a:txBody>
                  <a:tcPr/>
                </a:tc>
                <a:extLst>
                  <a:ext uri="{0D108BD9-81ED-4DB2-BD59-A6C34878D82A}">
                    <a16:rowId xmlns:a16="http://schemas.microsoft.com/office/drawing/2014/main" val="3567355489"/>
                  </a:ext>
                </a:extLst>
              </a:tr>
              <a:tr h="506138">
                <a:tc>
                  <a:txBody>
                    <a:bodyPr/>
                    <a:lstStyle/>
                    <a:p>
                      <a:pPr rtl="1"/>
                      <a:r>
                        <a:rPr lang="en-US" sz="1350" b="0" i="0" kern="1200" dirty="0">
                          <a:solidFill>
                            <a:schemeClr val="dk1"/>
                          </a:solidFill>
                          <a:effectLst/>
                          <a:latin typeface="+mn-lt"/>
                          <a:ea typeface="+mn-ea"/>
                          <a:cs typeface="+mn-cs"/>
                        </a:rPr>
                        <a:t>Adam</a:t>
                      </a:r>
                      <a:endParaRPr lang="he-IL" sz="1350" b="0" i="0" kern="1200" dirty="0">
                        <a:solidFill>
                          <a:schemeClr val="dk1"/>
                        </a:solidFill>
                        <a:effectLst/>
                        <a:latin typeface="+mn-lt"/>
                        <a:ea typeface="+mn-ea"/>
                        <a:cs typeface="+mn-cs"/>
                      </a:endParaRPr>
                    </a:p>
                  </a:txBody>
                  <a:tcPr/>
                </a:tc>
                <a:tc>
                  <a:txBody>
                    <a:bodyPr/>
                    <a:lstStyle/>
                    <a:p>
                      <a:pPr marL="0" marR="0" lvl="0" indent="0" algn="l" defTabSz="685800" rtl="1"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32</a:t>
                      </a:r>
                      <a:endParaRPr lang="he-IL" sz="1350" b="0" i="0" kern="1200" dirty="0">
                        <a:solidFill>
                          <a:schemeClr val="dk1"/>
                        </a:solidFill>
                        <a:effectLst/>
                        <a:latin typeface="+mn-lt"/>
                        <a:ea typeface="+mn-ea"/>
                        <a:cs typeface="+mn-cs"/>
                      </a:endParaRPr>
                    </a:p>
                    <a:p>
                      <a:pPr rtl="1"/>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10</a:t>
                      </a:r>
                      <a:endParaRPr lang="he-IL" sz="130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0.823414</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0.741495</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0.902679</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0.65</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VGG16</a:t>
                      </a:r>
                      <a:endParaRPr lang="he-IL"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2933328501"/>
                  </a:ext>
                </a:extLst>
              </a:tr>
              <a:tr h="506138">
                <a:tc>
                  <a:txBody>
                    <a:bodyPr/>
                    <a:lstStyle/>
                    <a:p>
                      <a:pPr marL="0" marR="0" lvl="0" indent="0" algn="l" defTabSz="685800" rtl="1"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Adam</a:t>
                      </a:r>
                      <a:endParaRPr lang="he-IL" sz="1350" b="0" i="0" kern="1200" dirty="0">
                        <a:solidFill>
                          <a:schemeClr val="dk1"/>
                        </a:solidFill>
                        <a:effectLst/>
                        <a:latin typeface="+mn-lt"/>
                        <a:ea typeface="+mn-ea"/>
                        <a:cs typeface="+mn-cs"/>
                      </a:endParaRPr>
                    </a:p>
                    <a:p>
                      <a:pPr rtl="1"/>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32</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5</a:t>
                      </a:r>
                      <a:endParaRPr lang="he-IL" sz="1350" b="0" i="0" kern="1200" dirty="0">
                        <a:solidFill>
                          <a:schemeClr val="dk1"/>
                        </a:solidFill>
                        <a:effectLst/>
                        <a:latin typeface="+mn-lt"/>
                        <a:ea typeface="+mn-ea"/>
                        <a:cs typeface="+mn-cs"/>
                      </a:endParaRPr>
                    </a:p>
                  </a:txBody>
                  <a:tcPr/>
                </a:tc>
                <a:tc>
                  <a:txBody>
                    <a:bodyPr/>
                    <a:lstStyle/>
                    <a:p>
                      <a:r>
                        <a:rPr lang="en-IL" sz="1350" b="0" i="0" kern="1200" dirty="0">
                          <a:solidFill>
                            <a:schemeClr val="dk1"/>
                          </a:solidFill>
                          <a:effectLst/>
                          <a:latin typeface="+mn-lt"/>
                          <a:ea typeface="+mn-ea"/>
                          <a:cs typeface="+mn-cs"/>
                        </a:rPr>
                        <a:t>0.90186</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0.72669</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0.849109</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0.6</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ResNet18</a:t>
                      </a:r>
                      <a:endParaRPr lang="he-IL"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2261545628"/>
                  </a:ext>
                </a:extLst>
              </a:tr>
              <a:tr h="455812">
                <a:tc>
                  <a:txBody>
                    <a:bodyPr/>
                    <a:lstStyle/>
                    <a:p>
                      <a:pPr rtl="1"/>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32</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5</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0.878353</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0.741495</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0.902679</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a:t>
                      </a:r>
                      <a:endParaRPr lang="he-IL" sz="1350" b="0" i="0" kern="1200" dirty="0">
                        <a:solidFill>
                          <a:schemeClr val="dk1"/>
                        </a:solidFill>
                        <a:effectLst/>
                        <a:latin typeface="+mn-lt"/>
                        <a:ea typeface="+mn-ea"/>
                        <a:cs typeface="+mn-cs"/>
                      </a:endParaRPr>
                    </a:p>
                  </a:txBody>
                  <a:tcPr/>
                </a:tc>
                <a:tc>
                  <a:txBody>
                    <a:bodyPr/>
                    <a:lstStyle/>
                    <a:p>
                      <a:pPr rtl="1"/>
                      <a:r>
                        <a:rPr lang="en-US" sz="1350" b="0" i="0" kern="1200" dirty="0">
                          <a:solidFill>
                            <a:schemeClr val="dk1"/>
                          </a:solidFill>
                          <a:effectLst/>
                          <a:latin typeface="+mn-lt"/>
                          <a:ea typeface="+mn-ea"/>
                          <a:cs typeface="+mn-cs"/>
                        </a:rPr>
                        <a:t>Custom CNN</a:t>
                      </a:r>
                      <a:endParaRPr lang="he-IL"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8854346"/>
                  </a:ext>
                </a:extLst>
              </a:tr>
              <a:tr h="618215">
                <a:tc>
                  <a:txBody>
                    <a:bodyPr/>
                    <a:lstStyle/>
                    <a:p>
                      <a:pPr rtl="1"/>
                      <a:r>
                        <a:rPr lang="en-US" sz="1350" b="0" i="0" kern="1200" dirty="0">
                          <a:solidFill>
                            <a:schemeClr val="dk1"/>
                          </a:solidFill>
                          <a:effectLst/>
                          <a:latin typeface="+mn-lt"/>
                          <a:ea typeface="+mn-ea"/>
                          <a:cs typeface="+mn-cs"/>
                        </a:rPr>
                        <a:t>Adam</a:t>
                      </a:r>
                      <a:endParaRPr lang="he-IL" sz="1350" b="0" i="0" kern="1200" dirty="0">
                        <a:solidFill>
                          <a:schemeClr val="dk1"/>
                        </a:solidFill>
                        <a:effectLst/>
                        <a:latin typeface="+mn-lt"/>
                        <a:ea typeface="+mn-ea"/>
                        <a:cs typeface="+mn-cs"/>
                      </a:endParaRPr>
                    </a:p>
                  </a:txBody>
                  <a:tcPr/>
                </a:tc>
                <a:tc>
                  <a:txBody>
                    <a:bodyPr/>
                    <a:lstStyle/>
                    <a:p>
                      <a:pPr marL="0" marR="0" lvl="0" indent="0" algn="l" defTabSz="685800" rtl="1" eaLnBrk="1" fontAlgn="auto" latinLnBrk="0" hangingPunct="1">
                        <a:lnSpc>
                          <a:spcPct val="100000"/>
                        </a:lnSpc>
                        <a:spcBef>
                          <a:spcPts val="0"/>
                        </a:spcBef>
                        <a:spcAft>
                          <a:spcPts val="0"/>
                        </a:spcAft>
                        <a:buClrTx/>
                        <a:buSzTx/>
                        <a:buFontTx/>
                        <a:buNone/>
                        <a:tabLst/>
                        <a:defRPr/>
                      </a:pPr>
                      <a:r>
                        <a:rPr lang="en-US" sz="1350" b="0" i="0" kern="1200" dirty="0">
                          <a:solidFill>
                            <a:schemeClr val="dk1"/>
                          </a:solidFill>
                          <a:effectLst/>
                          <a:latin typeface="+mn-lt"/>
                          <a:ea typeface="+mn-ea"/>
                          <a:cs typeface="+mn-cs"/>
                        </a:rPr>
                        <a:t>32</a:t>
                      </a:r>
                      <a:endParaRPr lang="he-IL" sz="1350" b="0" i="0" kern="1200" dirty="0">
                        <a:solidFill>
                          <a:schemeClr val="dk1"/>
                        </a:solidFill>
                        <a:effectLst/>
                        <a:latin typeface="+mn-lt"/>
                        <a:ea typeface="+mn-ea"/>
                        <a:cs typeface="+mn-cs"/>
                      </a:endParaRPr>
                    </a:p>
                    <a:p>
                      <a:pPr rtl="1"/>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10</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0.560641</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0.771331 </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0.622444</a:t>
                      </a:r>
                      <a:endParaRPr lang="he-IL" sz="1350" b="0" i="0" kern="1200" dirty="0">
                        <a:solidFill>
                          <a:schemeClr val="dk1"/>
                        </a:solidFill>
                        <a:effectLst/>
                        <a:latin typeface="+mn-lt"/>
                        <a:ea typeface="+mn-ea"/>
                        <a:cs typeface="+mn-cs"/>
                      </a:endParaRPr>
                    </a:p>
                  </a:txBody>
                  <a:tcPr/>
                </a:tc>
                <a:tc>
                  <a:txBody>
                    <a:bodyPr/>
                    <a:lstStyle/>
                    <a:p>
                      <a:pPr rtl="1"/>
                      <a:r>
                        <a:rPr lang="en-IL" sz="1350" b="0" i="0" kern="1200" dirty="0">
                          <a:solidFill>
                            <a:schemeClr val="dk1"/>
                          </a:solidFill>
                          <a:effectLst/>
                          <a:latin typeface="+mn-lt"/>
                          <a:ea typeface="+mn-ea"/>
                          <a:cs typeface="+mn-cs"/>
                        </a:rPr>
                        <a:t>0.658213</a:t>
                      </a:r>
                      <a:endParaRPr lang="he-IL" sz="1350" b="0" i="0" kern="1200" dirty="0">
                        <a:solidFill>
                          <a:schemeClr val="dk1"/>
                        </a:solidFill>
                        <a:effectLst/>
                        <a:latin typeface="+mn-lt"/>
                        <a:ea typeface="+mn-ea"/>
                        <a:cs typeface="+mn-cs"/>
                      </a:endParaRPr>
                    </a:p>
                  </a:txBody>
                  <a:tcPr/>
                </a:tc>
                <a:tc>
                  <a:txBody>
                    <a:bodyPr/>
                    <a:lstStyle/>
                    <a:p>
                      <a:pPr marL="0" algn="l" defTabSz="685800" rtl="1" eaLnBrk="1" latinLnBrk="0" hangingPunct="1"/>
                      <a:r>
                        <a:rPr lang="en-US" sz="1350" b="0" i="0" kern="1200" dirty="0">
                          <a:solidFill>
                            <a:schemeClr val="dk1"/>
                          </a:solidFill>
                          <a:effectLst/>
                          <a:latin typeface="+mn-lt"/>
                          <a:ea typeface="+mn-ea"/>
                          <a:cs typeface="+mn-cs"/>
                        </a:rPr>
                        <a:t>resnet50</a:t>
                      </a:r>
                      <a:endParaRPr lang="he-IL" sz="1350" b="0" i="0" kern="1200" dirty="0">
                        <a:solidFill>
                          <a:schemeClr val="dk1"/>
                        </a:solidFill>
                        <a:effectLst/>
                        <a:latin typeface="+mn-lt"/>
                        <a:ea typeface="+mn-ea"/>
                        <a:cs typeface="+mn-cs"/>
                      </a:endParaRPr>
                    </a:p>
                  </a:txBody>
                  <a:tcPr/>
                </a:tc>
                <a:extLst>
                  <a:ext uri="{0D108BD9-81ED-4DB2-BD59-A6C34878D82A}">
                    <a16:rowId xmlns:a16="http://schemas.microsoft.com/office/drawing/2014/main" val="3509825914"/>
                  </a:ext>
                </a:extLst>
              </a:tr>
              <a:tr h="742217">
                <a:tc>
                  <a:txBody>
                    <a:bodyPr/>
                    <a:lstStyle/>
                    <a:p>
                      <a:pPr rtl="1"/>
                      <a:r>
                        <a:rPr lang="en-US" b="1" dirty="0">
                          <a:solidFill>
                            <a:schemeClr val="tx1"/>
                          </a:solidFill>
                        </a:rPr>
                        <a:t>Adam</a:t>
                      </a:r>
                      <a:endParaRPr lang="he-IL" b="1" dirty="0">
                        <a:solidFill>
                          <a:schemeClr val="tx1"/>
                        </a:solidFill>
                      </a:endParaRPr>
                    </a:p>
                  </a:txBody>
                  <a:tcPr>
                    <a:solidFill>
                      <a:schemeClr val="accent3"/>
                    </a:solidFill>
                  </a:tcPr>
                </a:tc>
                <a:tc>
                  <a:txBody>
                    <a:bodyPr/>
                    <a:lstStyle/>
                    <a:p>
                      <a:pPr rtl="1"/>
                      <a:r>
                        <a:rPr lang="en-US" b="1" dirty="0">
                          <a:solidFill>
                            <a:schemeClr val="tx1"/>
                          </a:solidFill>
                        </a:rPr>
                        <a:t>16</a:t>
                      </a:r>
                      <a:endParaRPr lang="he-IL" b="1" dirty="0">
                        <a:solidFill>
                          <a:schemeClr val="tx1"/>
                        </a:solidFill>
                      </a:endParaRPr>
                    </a:p>
                  </a:txBody>
                  <a:tcPr>
                    <a:solidFill>
                      <a:schemeClr val="accent3"/>
                    </a:solidFill>
                  </a:tcPr>
                </a:tc>
                <a:tc>
                  <a:txBody>
                    <a:bodyPr/>
                    <a:lstStyle/>
                    <a:p>
                      <a:pPr rtl="1"/>
                      <a:r>
                        <a:rPr lang="en-US" b="1" dirty="0">
                          <a:solidFill>
                            <a:schemeClr val="tx1"/>
                          </a:solidFill>
                        </a:rPr>
                        <a:t>10</a:t>
                      </a:r>
                      <a:endParaRPr lang="he-IL" b="1" dirty="0">
                        <a:solidFill>
                          <a:schemeClr val="tx1"/>
                        </a:solidFill>
                      </a:endParaRPr>
                    </a:p>
                  </a:txBody>
                  <a:tcPr>
                    <a:solidFill>
                      <a:schemeClr val="accent3"/>
                    </a:solidFill>
                  </a:tcPr>
                </a:tc>
                <a:tc>
                  <a:txBody>
                    <a:bodyPr/>
                    <a:lstStyle/>
                    <a:p>
                      <a:pPr rtl="1"/>
                      <a:r>
                        <a:rPr lang="en-US" b="1" dirty="0">
                          <a:solidFill>
                            <a:schemeClr val="tx1"/>
                          </a:solidFill>
                        </a:rPr>
                        <a:t>0.2</a:t>
                      </a:r>
                      <a:endParaRPr lang="he-IL" b="1" dirty="0">
                        <a:solidFill>
                          <a:schemeClr val="tx1"/>
                        </a:solidFill>
                      </a:endParaRPr>
                    </a:p>
                  </a:txBody>
                  <a:tcPr>
                    <a:solidFill>
                      <a:schemeClr val="accent3"/>
                    </a:solidFill>
                  </a:tcPr>
                </a:tc>
                <a:tc>
                  <a:txBody>
                    <a:bodyPr/>
                    <a:lstStyle/>
                    <a:p>
                      <a:pPr rtl="1"/>
                      <a:r>
                        <a:rPr lang="en-IL" sz="1350" b="1" i="0" kern="1200" dirty="0">
                          <a:solidFill>
                            <a:schemeClr val="tx1"/>
                          </a:solidFill>
                          <a:effectLst/>
                          <a:latin typeface="+mn-lt"/>
                          <a:ea typeface="+mn-ea"/>
                          <a:cs typeface="+mn-cs"/>
                        </a:rPr>
                        <a:t>0.90186</a:t>
                      </a:r>
                      <a:endParaRPr lang="he-IL" b="1" dirty="0">
                        <a:solidFill>
                          <a:schemeClr val="tx1"/>
                        </a:solidFill>
                      </a:endParaRPr>
                    </a:p>
                  </a:txBody>
                  <a:tcPr>
                    <a:solidFill>
                      <a:schemeClr val="accent3"/>
                    </a:solidFill>
                  </a:tcPr>
                </a:tc>
                <a:tc>
                  <a:txBody>
                    <a:bodyPr/>
                    <a:lstStyle/>
                    <a:p>
                      <a:pPr rtl="1"/>
                      <a:r>
                        <a:rPr lang="en-IL" sz="1350" b="1" i="0" kern="1200" dirty="0">
                          <a:solidFill>
                            <a:schemeClr val="tx1"/>
                          </a:solidFill>
                          <a:effectLst/>
                          <a:latin typeface="+mn-lt"/>
                          <a:ea typeface="+mn-ea"/>
                          <a:cs typeface="+mn-cs"/>
                        </a:rPr>
                        <a:t>0.849109</a:t>
                      </a:r>
                      <a:endParaRPr lang="he-IL" b="1" dirty="0">
                        <a:solidFill>
                          <a:schemeClr val="tx1"/>
                        </a:solidFill>
                      </a:endParaRPr>
                    </a:p>
                  </a:txBody>
                  <a:tcPr>
                    <a:solidFill>
                      <a:schemeClr val="accent3"/>
                    </a:solidFill>
                  </a:tcPr>
                </a:tc>
                <a:tc>
                  <a:txBody>
                    <a:bodyPr/>
                    <a:lstStyle/>
                    <a:p>
                      <a:pPr rtl="1"/>
                      <a:r>
                        <a:rPr lang="en-US" b="1" dirty="0">
                          <a:solidFill>
                            <a:schemeClr val="tx1"/>
                          </a:solidFill>
                        </a:rPr>
                        <a:t>0.6</a:t>
                      </a:r>
                      <a:endParaRPr lang="he-IL" b="1" dirty="0">
                        <a:solidFill>
                          <a:schemeClr val="tx1"/>
                        </a:solidFill>
                      </a:endParaRPr>
                    </a:p>
                  </a:txBody>
                  <a:tcPr>
                    <a:solidFill>
                      <a:schemeClr val="accent3"/>
                    </a:solidFill>
                  </a:tcPr>
                </a:tc>
                <a:tc>
                  <a:txBody>
                    <a:bodyPr/>
                    <a:lstStyle/>
                    <a:p>
                      <a:pPr marL="0" marR="0" lvl="0" indent="0" algn="l" defTabSz="685800" rtl="1" eaLnBrk="1" fontAlgn="auto" latinLnBrk="0" hangingPunct="1">
                        <a:lnSpc>
                          <a:spcPct val="100000"/>
                        </a:lnSpc>
                        <a:spcBef>
                          <a:spcPts val="0"/>
                        </a:spcBef>
                        <a:spcAft>
                          <a:spcPts val="0"/>
                        </a:spcAft>
                        <a:buClrTx/>
                        <a:buSzTx/>
                        <a:buFontTx/>
                        <a:buNone/>
                        <a:tabLst/>
                        <a:defRPr/>
                      </a:pPr>
                      <a:r>
                        <a:rPr lang="en-US" sz="1400" b="1" i="0" kern="1200" dirty="0">
                          <a:solidFill>
                            <a:schemeClr val="tx1"/>
                          </a:solidFill>
                          <a:effectLst/>
                          <a:latin typeface="+mn-lt"/>
                          <a:ea typeface="+mn-ea"/>
                          <a:cs typeface="+mn-cs"/>
                        </a:rPr>
                        <a:t>EfficientNet-B7</a:t>
                      </a:r>
                      <a:endParaRPr lang="he-IL" sz="1400" b="1" dirty="0">
                        <a:solidFill>
                          <a:schemeClr val="tx1"/>
                        </a:solidFill>
                      </a:endParaRPr>
                    </a:p>
                    <a:p>
                      <a:pPr rtl="1"/>
                      <a:endParaRPr lang="he-IL" dirty="0"/>
                    </a:p>
                  </a:txBody>
                  <a:tcPr>
                    <a:solidFill>
                      <a:schemeClr val="accent3"/>
                    </a:solidFill>
                  </a:tcPr>
                </a:tc>
                <a:extLst>
                  <a:ext uri="{0D108BD9-81ED-4DB2-BD59-A6C34878D82A}">
                    <a16:rowId xmlns:a16="http://schemas.microsoft.com/office/drawing/2014/main" val="1194877653"/>
                  </a:ext>
                </a:extLst>
              </a:tr>
            </a:tbl>
          </a:graphicData>
        </a:graphic>
      </p:graphicFrame>
      <p:sp>
        <p:nvSpPr>
          <p:cNvPr id="4" name="מלבן 3"/>
          <p:cNvSpPr/>
          <p:nvPr/>
        </p:nvSpPr>
        <p:spPr>
          <a:xfrm>
            <a:off x="3251784" y="222115"/>
            <a:ext cx="5632334" cy="1477328"/>
          </a:xfrm>
          <a:prstGeom prst="rect">
            <a:avLst/>
          </a:prstGeom>
        </p:spPr>
        <p:txBody>
          <a:bodyPr wrap="square">
            <a:spAutoFit/>
          </a:bodyPr>
          <a:lstStyle/>
          <a:p>
            <a:r>
              <a:rPr lang="en-US" dirty="0">
                <a:latin typeface="Inter"/>
              </a:rPr>
              <a:t>The goal was to identify the model best suited for our dataset and task.</a:t>
            </a:r>
          </a:p>
          <a:p>
            <a:r>
              <a:rPr lang="en-US" dirty="0">
                <a:latin typeface="Inter"/>
              </a:rPr>
              <a:t>The following table summarizes the performance of each architecture, considering accuracy, precision, recall, and Loss.</a:t>
            </a:r>
            <a:endParaRPr lang="he-IL" dirty="0"/>
          </a:p>
        </p:txBody>
      </p:sp>
    </p:spTree>
    <p:extLst>
      <p:ext uri="{BB962C8B-B14F-4D97-AF65-F5344CB8AC3E}">
        <p14:creationId xmlns:p14="http://schemas.microsoft.com/office/powerpoint/2010/main" val="423356819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6E56BC-6F31-4A03-2C71-B2C0C76B00A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CB8A2-AF97-9FF9-70E1-C8BDAF7D16B6}"/>
              </a:ext>
            </a:extLst>
          </p:cNvPr>
          <p:cNvSpPr>
            <a:spLocks noGrp="1"/>
          </p:cNvSpPr>
          <p:nvPr>
            <p:ph type="title"/>
          </p:nvPr>
        </p:nvSpPr>
        <p:spPr>
          <a:xfrm>
            <a:off x="136905" y="2343768"/>
            <a:ext cx="2933479" cy="1903821"/>
          </a:xfrm>
        </p:spPr>
        <p:txBody>
          <a:bodyPr anchor="b">
            <a:normAutofit/>
          </a:bodyPr>
          <a:lstStyle/>
          <a:p>
            <a:r>
              <a:rPr lang="en-US" sz="2800" b="1" dirty="0"/>
              <a:t>Transfer Learning</a:t>
            </a:r>
            <a:br>
              <a:rPr lang="en-US" sz="2800" b="1" dirty="0"/>
            </a:br>
            <a:r>
              <a:rPr lang="en-US" sz="2800" b="1" dirty="0"/>
              <a:t>and</a:t>
            </a:r>
            <a:br>
              <a:rPr lang="en-US" sz="2800" b="1" dirty="0"/>
            </a:br>
            <a:r>
              <a:rPr lang="en-US" sz="2800" b="1" dirty="0"/>
              <a:t>Pre-training</a:t>
            </a:r>
            <a:br>
              <a:rPr lang="en-US" sz="2800" dirty="0">
                <a:solidFill>
                  <a:srgbClr val="FFFFFF"/>
                </a:solidFill>
              </a:rPr>
            </a:br>
            <a:endParaRPr lang="en-US" sz="2800" dirty="0">
              <a:solidFill>
                <a:srgbClr val="FFFFFF"/>
              </a:solidFill>
            </a:endParaRPr>
          </a:p>
        </p:txBody>
      </p:sp>
      <p:sp>
        <p:nvSpPr>
          <p:cNvPr id="11" name="Content Placeholder 2">
            <a:extLst>
              <a:ext uri="{FF2B5EF4-FFF2-40B4-BE49-F238E27FC236}">
                <a16:creationId xmlns:a16="http://schemas.microsoft.com/office/drawing/2014/main" id="{43D58E4C-85A6-3CF5-B74F-6D9936F81251}"/>
              </a:ext>
            </a:extLst>
          </p:cNvPr>
          <p:cNvSpPr txBox="1">
            <a:spLocks/>
          </p:cNvSpPr>
          <p:nvPr/>
        </p:nvSpPr>
        <p:spPr>
          <a:xfrm>
            <a:off x="3814728" y="1708288"/>
            <a:ext cx="4916510" cy="4028278"/>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3000"/>
              </a:spcBef>
              <a:buFont typeface="Arial" panose="020B0604020202020204" pitchFamily="34" charset="0"/>
              <a:buNone/>
            </a:pPr>
            <a:endParaRPr lang="en-US" sz="1700" b="1" dirty="0"/>
          </a:p>
          <a:p>
            <a:pPr marL="0" indent="0">
              <a:buNone/>
            </a:pPr>
            <a:endParaRPr lang="en-US" b="1" dirty="0"/>
          </a:p>
          <a:p>
            <a:pPr marL="0" indent="0">
              <a:buNone/>
            </a:pPr>
            <a:endParaRPr lang="en-US" dirty="0"/>
          </a:p>
          <a:p>
            <a:pPr marL="0" indent="0">
              <a:buNone/>
            </a:pPr>
            <a:endParaRPr lang="en-US" dirty="0"/>
          </a:p>
          <a:p>
            <a:pPr marL="0" indent="0">
              <a:spcBef>
                <a:spcPts val="3000"/>
              </a:spcBef>
              <a:buFont typeface="Arial" panose="020B0604020202020204" pitchFamily="34" charset="0"/>
              <a:buNone/>
            </a:pPr>
            <a:endParaRPr lang="en-US" sz="1700" dirty="0"/>
          </a:p>
        </p:txBody>
      </p:sp>
      <p:sp>
        <p:nvSpPr>
          <p:cNvPr id="13" name="TextBox 12"/>
          <p:cNvSpPr txBox="1"/>
          <p:nvPr/>
        </p:nvSpPr>
        <p:spPr>
          <a:xfrm>
            <a:off x="3603107" y="2014267"/>
            <a:ext cx="5339751" cy="3970318"/>
          </a:xfrm>
          <a:prstGeom prst="rect">
            <a:avLst/>
          </a:prstGeom>
          <a:noFill/>
        </p:spPr>
        <p:txBody>
          <a:bodyPr wrap="square" rtlCol="1">
            <a:spAutoFit/>
          </a:bodyPr>
          <a:lstStyle/>
          <a:p>
            <a:r>
              <a:rPr lang="en-US" dirty="0"/>
              <a:t>Transfer learning enhances model efficiency by using knowledge from pre-training on a large dataset, like ImageNet, and adapting it for a specific task such as diabetic retinopathy (DR) stage classification, using a smaller dataset. </a:t>
            </a:r>
          </a:p>
          <a:p>
            <a:endParaRPr lang="en-US" dirty="0"/>
          </a:p>
          <a:p>
            <a:r>
              <a:rPr lang="en-US" dirty="0"/>
              <a:t>This approach accelerates training and improves performance, especially with limited data.</a:t>
            </a:r>
          </a:p>
          <a:p>
            <a:endParaRPr lang="en-US" dirty="0"/>
          </a:p>
          <a:p>
            <a:endParaRPr lang="en-US" dirty="0"/>
          </a:p>
        </p:txBody>
      </p:sp>
      <p:sp>
        <p:nvSpPr>
          <p:cNvPr id="3" name="לחצן פעולה: מידע 2">
            <a:hlinkClick r:id="rId2" action="ppaction://hlinksldjump" highlightClick="1"/>
          </p:cNvPr>
          <p:cNvSpPr/>
          <p:nvPr/>
        </p:nvSpPr>
        <p:spPr>
          <a:xfrm>
            <a:off x="8384875" y="172528"/>
            <a:ext cx="557983" cy="473871"/>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41637877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446E56BC-6F31-4A03-2C71-B2C0C76B00AE}"/>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CCB8A2-AF97-9FF9-70E1-C8BDAF7D16B6}"/>
              </a:ext>
            </a:extLst>
          </p:cNvPr>
          <p:cNvSpPr>
            <a:spLocks noGrp="1"/>
          </p:cNvSpPr>
          <p:nvPr>
            <p:ph type="title"/>
          </p:nvPr>
        </p:nvSpPr>
        <p:spPr>
          <a:xfrm>
            <a:off x="94891" y="586855"/>
            <a:ext cx="2933479" cy="3387497"/>
          </a:xfrm>
        </p:spPr>
        <p:txBody>
          <a:bodyPr vert="horz" lIns="91440" tIns="45720" rIns="91440" bIns="45720" rtlCol="0" anchor="b">
            <a:normAutofit/>
          </a:bodyPr>
          <a:lstStyle/>
          <a:p>
            <a:r>
              <a:rPr lang="en-US" sz="2800" b="1" dirty="0"/>
              <a:t>Transfer Learning Fine-tuning</a:t>
            </a:r>
          </a:p>
        </p:txBody>
      </p:sp>
      <p:sp>
        <p:nvSpPr>
          <p:cNvPr id="11" name="Content Placeholder 2">
            <a:extLst>
              <a:ext uri="{FF2B5EF4-FFF2-40B4-BE49-F238E27FC236}">
                <a16:creationId xmlns:a16="http://schemas.microsoft.com/office/drawing/2014/main" id="{43D58E4C-85A6-3CF5-B74F-6D9936F81251}"/>
              </a:ext>
            </a:extLst>
          </p:cNvPr>
          <p:cNvSpPr txBox="1">
            <a:spLocks/>
          </p:cNvSpPr>
          <p:nvPr/>
        </p:nvSpPr>
        <p:spPr>
          <a:xfrm>
            <a:off x="3814728" y="1708288"/>
            <a:ext cx="4916510" cy="4028278"/>
          </a:xfrm>
          <a:prstGeom prst="rect">
            <a:avLst/>
          </a:prstGeom>
        </p:spPr>
        <p:txBody>
          <a:bodyPr vert="horz" lIns="91440" tIns="45720" rIns="91440" bIns="45720" rtlCol="0" anchor="ctr">
            <a:norm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spcBef>
                <a:spcPts val="3000"/>
              </a:spcBef>
              <a:buFont typeface="Arial" panose="020B0604020202020204" pitchFamily="34" charset="0"/>
              <a:buNone/>
            </a:pPr>
            <a:endParaRPr lang="en-US" sz="1700" b="1" dirty="0"/>
          </a:p>
          <a:p>
            <a:pPr marL="0" indent="0">
              <a:buNone/>
            </a:pPr>
            <a:endParaRPr lang="en-US" b="1" dirty="0"/>
          </a:p>
          <a:p>
            <a:pPr marL="0" indent="0">
              <a:buNone/>
            </a:pPr>
            <a:endParaRPr lang="en-US" dirty="0"/>
          </a:p>
          <a:p>
            <a:pPr marL="0" indent="0">
              <a:buNone/>
            </a:pPr>
            <a:endParaRPr lang="en-US" dirty="0"/>
          </a:p>
          <a:p>
            <a:pPr marL="0" indent="0">
              <a:spcBef>
                <a:spcPts val="3000"/>
              </a:spcBef>
              <a:buFont typeface="Arial" panose="020B0604020202020204" pitchFamily="34" charset="0"/>
              <a:buNone/>
            </a:pPr>
            <a:endParaRPr lang="en-US" sz="1700" dirty="0"/>
          </a:p>
        </p:txBody>
      </p:sp>
      <p:sp>
        <p:nvSpPr>
          <p:cNvPr id="15" name="Content Placeholder 2">
            <a:extLst>
              <a:ext uri="{FF2B5EF4-FFF2-40B4-BE49-F238E27FC236}">
                <a16:creationId xmlns:a16="http://schemas.microsoft.com/office/drawing/2014/main" id="{683D9A3D-A0A9-7573-CC56-CBB2213F5A92}"/>
              </a:ext>
            </a:extLst>
          </p:cNvPr>
          <p:cNvSpPr>
            <a:spLocks noGrp="1"/>
          </p:cNvSpPr>
          <p:nvPr>
            <p:ph idx="1"/>
          </p:nvPr>
        </p:nvSpPr>
        <p:spPr>
          <a:xfrm>
            <a:off x="3070384" y="108586"/>
            <a:ext cx="5885008" cy="6739276"/>
          </a:xfrm>
        </p:spPr>
        <p:txBody>
          <a:bodyPr anchor="ctr">
            <a:noAutofit/>
          </a:bodyPr>
          <a:lstStyle/>
          <a:p>
            <a:r>
              <a:rPr lang="en-US" sz="1600" b="1" dirty="0"/>
              <a:t>Freezing Initial Layers:</a:t>
            </a:r>
            <a:r>
              <a:rPr lang="en-US" sz="1600" dirty="0"/>
              <a:t> We trained only the later layers, adapting them to DR image characteristics.</a:t>
            </a:r>
          </a:p>
          <a:p>
            <a:endParaRPr lang="en-US" sz="1600" dirty="0"/>
          </a:p>
          <a:p>
            <a:endParaRPr lang="en-US" sz="1600" dirty="0"/>
          </a:p>
          <a:p>
            <a:r>
              <a:rPr lang="en-US" sz="1600" b="1" dirty="0"/>
              <a:t>Unfreezing Layers:</a:t>
            </a:r>
            <a:br>
              <a:rPr lang="en-US" sz="1600" b="1" dirty="0"/>
            </a:br>
            <a:endParaRPr lang="en-US" sz="1600" b="1" dirty="0"/>
          </a:p>
          <a:p>
            <a:endParaRPr lang="en-US" sz="1600" dirty="0"/>
          </a:p>
          <a:p>
            <a:r>
              <a:rPr lang="en-US" sz="1600" b="1" dirty="0"/>
              <a:t>Learning Rate Schedule:</a:t>
            </a:r>
            <a:r>
              <a:rPr lang="en-US" sz="1600" dirty="0"/>
              <a:t> The one-cycle policy in </a:t>
            </a:r>
            <a:r>
              <a:rPr lang="en-US" sz="1600" dirty="0" err="1"/>
              <a:t>FastAI</a:t>
            </a:r>
            <a:r>
              <a:rPr lang="en-US" sz="1600" dirty="0"/>
              <a:t>, dynamically adjusted the learning rate, starting high and gradually decreasing.</a:t>
            </a:r>
          </a:p>
          <a:p>
            <a:endParaRPr lang="en-US" sz="1600" dirty="0"/>
          </a:p>
          <a:p>
            <a:endParaRPr lang="en-US" sz="1600" dirty="0"/>
          </a:p>
          <a:p>
            <a:r>
              <a:rPr lang="en-US" sz="1600" b="1" dirty="0"/>
              <a:t>Learning Rate Selection:</a:t>
            </a:r>
            <a:r>
              <a:rPr lang="en-US" sz="1600" dirty="0"/>
              <a:t> A learning rate of 0.001 was chosen for fine-tuning based on experimentation or common </a:t>
            </a:r>
            <a:r>
              <a:rPr lang="en-US" sz="1600" dirty="0" err="1"/>
              <a:t>EfficientNet</a:t>
            </a:r>
            <a:r>
              <a:rPr lang="en-US" sz="1600" dirty="0"/>
              <a:t> practices.</a:t>
            </a:r>
          </a:p>
          <a:p>
            <a:endParaRPr lang="en-US" sz="1600" dirty="0"/>
          </a:p>
          <a:p>
            <a:endParaRPr lang="en-US" sz="1600" dirty="0"/>
          </a:p>
          <a:p>
            <a:r>
              <a:rPr lang="en-US" sz="1600" b="1" dirty="0"/>
              <a:t>Batch Size Optimization:</a:t>
            </a:r>
            <a:r>
              <a:rPr lang="en-US" sz="1600" dirty="0"/>
              <a:t> We used a batch size of 8, balancing memory usage and training efficiency. </a:t>
            </a:r>
          </a:p>
        </p:txBody>
      </p:sp>
    </p:spTree>
    <p:extLst>
      <p:ext uri="{BB962C8B-B14F-4D97-AF65-F5344CB8AC3E}">
        <p14:creationId xmlns:p14="http://schemas.microsoft.com/office/powerpoint/2010/main" val="1614553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8" name="Rectangle 47">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950" y="1860919"/>
            <a:ext cx="373146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0" name="Straight Connector 49">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2377" y="403477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graphicFrame>
        <p:nvGraphicFramePr>
          <p:cNvPr id="9" name="טבלה 8"/>
          <p:cNvGraphicFramePr>
            <a:graphicFrameLocks noGrp="1"/>
          </p:cNvGraphicFramePr>
          <p:nvPr>
            <p:extLst>
              <p:ext uri="{D42A27DB-BD31-4B8C-83A1-F6EECF244321}">
                <p14:modId xmlns:p14="http://schemas.microsoft.com/office/powerpoint/2010/main" val="1965094964"/>
              </p:ext>
            </p:extLst>
          </p:nvPr>
        </p:nvGraphicFramePr>
        <p:xfrm>
          <a:off x="396814" y="3390178"/>
          <a:ext cx="8557405" cy="3226281"/>
        </p:xfrm>
        <a:graphic>
          <a:graphicData uri="http://schemas.openxmlformats.org/drawingml/2006/table">
            <a:tbl>
              <a:tblPr rtl="1" firstRow="1" bandRow="1">
                <a:tableStyleId>{5C22544A-7EE6-4342-B048-85BDC9FD1C3A}</a:tableStyleId>
              </a:tblPr>
              <a:tblGrid>
                <a:gridCol w="1093951">
                  <a:extLst>
                    <a:ext uri="{9D8B030D-6E8A-4147-A177-3AD203B41FA5}">
                      <a16:colId xmlns:a16="http://schemas.microsoft.com/office/drawing/2014/main" val="713757933"/>
                    </a:ext>
                  </a:extLst>
                </a:gridCol>
                <a:gridCol w="993642">
                  <a:extLst>
                    <a:ext uri="{9D8B030D-6E8A-4147-A177-3AD203B41FA5}">
                      <a16:colId xmlns:a16="http://schemas.microsoft.com/office/drawing/2014/main" val="2177960530"/>
                    </a:ext>
                  </a:extLst>
                </a:gridCol>
                <a:gridCol w="1631842">
                  <a:extLst>
                    <a:ext uri="{9D8B030D-6E8A-4147-A177-3AD203B41FA5}">
                      <a16:colId xmlns:a16="http://schemas.microsoft.com/office/drawing/2014/main" val="306467707"/>
                    </a:ext>
                  </a:extLst>
                </a:gridCol>
                <a:gridCol w="1515325">
                  <a:extLst>
                    <a:ext uri="{9D8B030D-6E8A-4147-A177-3AD203B41FA5}">
                      <a16:colId xmlns:a16="http://schemas.microsoft.com/office/drawing/2014/main" val="2982803258"/>
                    </a:ext>
                  </a:extLst>
                </a:gridCol>
                <a:gridCol w="1207399">
                  <a:extLst>
                    <a:ext uri="{9D8B030D-6E8A-4147-A177-3AD203B41FA5}">
                      <a16:colId xmlns:a16="http://schemas.microsoft.com/office/drawing/2014/main" val="2328476308"/>
                    </a:ext>
                  </a:extLst>
                </a:gridCol>
                <a:gridCol w="1247916">
                  <a:extLst>
                    <a:ext uri="{9D8B030D-6E8A-4147-A177-3AD203B41FA5}">
                      <a16:colId xmlns:a16="http://schemas.microsoft.com/office/drawing/2014/main" val="1678476613"/>
                    </a:ext>
                  </a:extLst>
                </a:gridCol>
                <a:gridCol w="867330">
                  <a:extLst>
                    <a:ext uri="{9D8B030D-6E8A-4147-A177-3AD203B41FA5}">
                      <a16:colId xmlns:a16="http://schemas.microsoft.com/office/drawing/2014/main" val="2670518202"/>
                    </a:ext>
                  </a:extLst>
                </a:gridCol>
              </a:tblGrid>
              <a:tr h="638144">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Accuracy</a:t>
                      </a:r>
                    </a:p>
                    <a:p>
                      <a:endParaRPr lang="en-US" sz="1000" dirty="0">
                        <a:effectLst/>
                      </a:endParaRPr>
                    </a:p>
                  </a:txBody>
                  <a:tcPr anchor="ctr"/>
                </a:tc>
                <a:tc>
                  <a:txBody>
                    <a:bodyPr/>
                    <a:lstStyle/>
                    <a:p>
                      <a:r>
                        <a:rPr lang="en-US" sz="1000" dirty="0">
                          <a:effectLst/>
                        </a:rPr>
                        <a:t>Train Loss</a:t>
                      </a:r>
                    </a:p>
                  </a:txBody>
                  <a:tcPr anchor="ctr"/>
                </a:tc>
                <a:tc>
                  <a:txBody>
                    <a:bodyPr/>
                    <a:lstStyle/>
                    <a:p>
                      <a:r>
                        <a:rPr lang="en-US" sz="1000" dirty="0">
                          <a:effectLst/>
                        </a:rPr>
                        <a:t>Valid Loss</a:t>
                      </a: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Precision (Macro)</a:t>
                      </a:r>
                    </a:p>
                    <a:p>
                      <a:endParaRPr lang="en-US" sz="1000" dirty="0">
                        <a:effectLst/>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Recall (Macro)</a:t>
                      </a:r>
                    </a:p>
                    <a:p>
                      <a:endParaRPr lang="en-US" sz="1000" dirty="0">
                        <a:effectLst/>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F1-Score (Macro)</a:t>
                      </a:r>
                    </a:p>
                    <a:p>
                      <a:endParaRPr lang="en-US" sz="1000" dirty="0">
                        <a:effectLst/>
                      </a:endParaRPr>
                    </a:p>
                  </a:txBody>
                  <a:tcPr anchor="ct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000" dirty="0">
                          <a:effectLst/>
                        </a:rPr>
                        <a:t>Epoch</a:t>
                      </a:r>
                    </a:p>
                    <a:p>
                      <a:endParaRPr lang="en-US" sz="1000" dirty="0">
                        <a:effectLst/>
                      </a:endParaRPr>
                    </a:p>
                  </a:txBody>
                  <a:tcPr anchor="ctr"/>
                </a:tc>
                <a:extLst>
                  <a:ext uri="{0D108BD9-81ED-4DB2-BD59-A6C34878D82A}">
                    <a16:rowId xmlns:a16="http://schemas.microsoft.com/office/drawing/2014/main" val="4202565927"/>
                  </a:ext>
                </a:extLst>
              </a:tr>
              <a:tr h="257519">
                <a:tc>
                  <a:txBody>
                    <a:bodyPr/>
                    <a:lstStyle/>
                    <a:p>
                      <a:pPr algn="l" rtl="0" fontAlgn="ctr"/>
                      <a:r>
                        <a:rPr lang="en-IL" sz="1000" b="0" i="0" u="none" strike="noStrike" dirty="0">
                          <a:solidFill>
                            <a:srgbClr val="000000"/>
                          </a:solidFill>
                          <a:effectLst/>
                          <a:latin typeface="Arial" panose="020B0604020202020204" pitchFamily="34" charset="0"/>
                        </a:rPr>
                        <a:t>0.811784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0.60698</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0.5001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0.817514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0.821177</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0.736758</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1</a:t>
                      </a:r>
                    </a:p>
                  </a:txBody>
                  <a:tcPr marL="6350" marR="6350" marT="6350" marB="0" anchor="ctr"/>
                </a:tc>
                <a:extLst>
                  <a:ext uri="{0D108BD9-81ED-4DB2-BD59-A6C34878D82A}">
                    <a16:rowId xmlns:a16="http://schemas.microsoft.com/office/drawing/2014/main" val="4202198051"/>
                  </a:ext>
                </a:extLst>
              </a:tr>
              <a:tr h="257519">
                <a:tc>
                  <a:txBody>
                    <a:bodyPr/>
                    <a:lstStyle/>
                    <a:p>
                      <a:pPr algn="l" rtl="0" fontAlgn="ctr"/>
                      <a:r>
                        <a:rPr lang="en-IL" sz="1000" b="0" i="0" u="none" strike="noStrike">
                          <a:solidFill>
                            <a:srgbClr val="000000"/>
                          </a:solidFill>
                          <a:effectLst/>
                          <a:latin typeface="Arial" panose="020B0604020202020204" pitchFamily="34" charset="0"/>
                        </a:rPr>
                        <a:t>0.824059</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0.545057</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0.480848</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0.834892</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0.830024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0.748473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2</a:t>
                      </a:r>
                    </a:p>
                  </a:txBody>
                  <a:tcPr marL="6350" marR="6350" marT="6350" marB="0" anchor="ctr"/>
                </a:tc>
                <a:extLst>
                  <a:ext uri="{0D108BD9-81ED-4DB2-BD59-A6C34878D82A}">
                    <a16:rowId xmlns:a16="http://schemas.microsoft.com/office/drawing/2014/main" val="2889932619"/>
                  </a:ext>
                </a:extLst>
              </a:tr>
              <a:tr h="257519">
                <a:tc>
                  <a:txBody>
                    <a:bodyPr/>
                    <a:lstStyle/>
                    <a:p>
                      <a:pPr algn="l" rtl="0" fontAlgn="ctr"/>
                      <a:r>
                        <a:rPr lang="en-IL" sz="1000" b="0" i="0" u="none" strike="noStrike">
                          <a:solidFill>
                            <a:srgbClr val="000000"/>
                          </a:solidFill>
                          <a:effectLst/>
                          <a:latin typeface="Arial" panose="020B0604020202020204" pitchFamily="34" charset="0"/>
                        </a:rPr>
                        <a:t>0.834697</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0.500495</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0.456291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0.84283</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0.840053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0.76152</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3</a:t>
                      </a:r>
                    </a:p>
                  </a:txBody>
                  <a:tcPr marL="6350" marR="6350" marT="6350" marB="0" anchor="ctr"/>
                </a:tc>
                <a:extLst>
                  <a:ext uri="{0D108BD9-81ED-4DB2-BD59-A6C34878D82A}">
                    <a16:rowId xmlns:a16="http://schemas.microsoft.com/office/drawing/2014/main" val="1465330575"/>
                  </a:ext>
                </a:extLst>
              </a:tr>
              <a:tr h="257519">
                <a:tc>
                  <a:txBody>
                    <a:bodyPr/>
                    <a:lstStyle/>
                    <a:p>
                      <a:pPr algn="l" rtl="0" fontAlgn="ctr"/>
                      <a:r>
                        <a:rPr lang="en-IL" sz="1000" b="0" i="0" u="none" strike="noStrike" dirty="0">
                          <a:solidFill>
                            <a:srgbClr val="000000"/>
                          </a:solidFill>
                          <a:effectLst/>
                          <a:latin typeface="Arial" panose="020B0604020202020204" pitchFamily="34" charset="0"/>
                        </a:rPr>
                        <a:t>0.819149</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0.537604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0.452147</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0.829414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0.827641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0.742236</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4</a:t>
                      </a:r>
                    </a:p>
                  </a:txBody>
                  <a:tcPr marL="6350" marR="6350" marT="6350" marB="0" anchor="ctr"/>
                </a:tc>
                <a:extLst>
                  <a:ext uri="{0D108BD9-81ED-4DB2-BD59-A6C34878D82A}">
                    <a16:rowId xmlns:a16="http://schemas.microsoft.com/office/drawing/2014/main" val="1009690375"/>
                  </a:ext>
                </a:extLst>
              </a:tr>
              <a:tr h="257519">
                <a:tc>
                  <a:txBody>
                    <a:bodyPr/>
                    <a:lstStyle/>
                    <a:p>
                      <a:pPr algn="l" rtl="0" fontAlgn="ctr"/>
                      <a:r>
                        <a:rPr lang="en-IL" sz="1000" b="0" i="0" u="none" strike="noStrike">
                          <a:solidFill>
                            <a:srgbClr val="000000"/>
                          </a:solidFill>
                          <a:effectLst/>
                          <a:latin typeface="Arial" panose="020B0604020202020204" pitchFamily="34" charset="0"/>
                        </a:rPr>
                        <a:t>0.819967</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0.554973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0.46342</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0.830296</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0.825523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0.747064</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5</a:t>
                      </a:r>
                    </a:p>
                  </a:txBody>
                  <a:tcPr marL="6350" marR="6350" marT="6350" marB="0" anchor="ctr"/>
                </a:tc>
                <a:extLst>
                  <a:ext uri="{0D108BD9-81ED-4DB2-BD59-A6C34878D82A}">
                    <a16:rowId xmlns:a16="http://schemas.microsoft.com/office/drawing/2014/main" val="1354229536"/>
                  </a:ext>
                </a:extLst>
              </a:tr>
              <a:tr h="257519">
                <a:tc>
                  <a:txBody>
                    <a:bodyPr/>
                    <a:lstStyle/>
                    <a:p>
                      <a:pPr algn="l" rtl="0" fontAlgn="ctr"/>
                      <a:r>
                        <a:rPr lang="en-IL" sz="1000" b="0" i="0" u="none" strike="noStrike">
                          <a:solidFill>
                            <a:srgbClr val="000000"/>
                          </a:solidFill>
                          <a:effectLst/>
                          <a:latin typeface="Arial" panose="020B0604020202020204" pitchFamily="34" charset="0"/>
                        </a:rPr>
                        <a:t>0.822422</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0.530102</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0.443685</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0.828316</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0.83367</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0.745598</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6</a:t>
                      </a:r>
                    </a:p>
                  </a:txBody>
                  <a:tcPr marL="6350" marR="6350" marT="6350" marB="0" anchor="ctr"/>
                </a:tc>
                <a:extLst>
                  <a:ext uri="{0D108BD9-81ED-4DB2-BD59-A6C34878D82A}">
                    <a16:rowId xmlns:a16="http://schemas.microsoft.com/office/drawing/2014/main" val="2920434115"/>
                  </a:ext>
                </a:extLst>
              </a:tr>
              <a:tr h="257519">
                <a:tc>
                  <a:txBody>
                    <a:bodyPr/>
                    <a:lstStyle/>
                    <a:p>
                      <a:pPr algn="l" rtl="0" fontAlgn="ctr"/>
                      <a:r>
                        <a:rPr lang="en-IL" sz="1000" b="0" i="0" u="none" strike="noStrike">
                          <a:solidFill>
                            <a:srgbClr val="000000"/>
                          </a:solidFill>
                          <a:effectLst/>
                          <a:latin typeface="Arial" panose="020B0604020202020204" pitchFamily="34" charset="0"/>
                        </a:rPr>
                        <a:t>0.823241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0.496922</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0.450625</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0.831087</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0.832579</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0.754593</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7</a:t>
                      </a:r>
                    </a:p>
                  </a:txBody>
                  <a:tcPr marL="6350" marR="6350" marT="6350" marB="0" anchor="ctr"/>
                </a:tc>
                <a:extLst>
                  <a:ext uri="{0D108BD9-81ED-4DB2-BD59-A6C34878D82A}">
                    <a16:rowId xmlns:a16="http://schemas.microsoft.com/office/drawing/2014/main" val="1431995634"/>
                  </a:ext>
                </a:extLst>
              </a:tr>
              <a:tr h="257519">
                <a:tc>
                  <a:txBody>
                    <a:bodyPr/>
                    <a:lstStyle/>
                    <a:p>
                      <a:pPr algn="l" rtl="0" fontAlgn="ctr"/>
                      <a:r>
                        <a:rPr lang="en-IL" sz="1000" b="0" i="0" u="none" strike="noStrike">
                          <a:solidFill>
                            <a:srgbClr val="000000"/>
                          </a:solidFill>
                          <a:effectLst/>
                          <a:latin typeface="Arial" panose="020B0604020202020204" pitchFamily="34" charset="0"/>
                        </a:rPr>
                        <a:t>0.823241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0.486911</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0.438388</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0.831318</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0.831251</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0.748425</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8</a:t>
                      </a:r>
                    </a:p>
                  </a:txBody>
                  <a:tcPr marL="6350" marR="6350" marT="6350" marB="0" anchor="ctr"/>
                </a:tc>
                <a:extLst>
                  <a:ext uri="{0D108BD9-81ED-4DB2-BD59-A6C34878D82A}">
                    <a16:rowId xmlns:a16="http://schemas.microsoft.com/office/drawing/2014/main" val="4215082648"/>
                  </a:ext>
                </a:extLst>
              </a:tr>
              <a:tr h="343337">
                <a:tc>
                  <a:txBody>
                    <a:bodyPr/>
                    <a:lstStyle/>
                    <a:p>
                      <a:pPr algn="l" rtl="0" fontAlgn="ctr"/>
                      <a:r>
                        <a:rPr lang="en-IL" sz="1000" b="0" i="0" u="none" strike="noStrike">
                          <a:solidFill>
                            <a:srgbClr val="000000"/>
                          </a:solidFill>
                          <a:effectLst/>
                          <a:latin typeface="Arial" panose="020B0604020202020204" pitchFamily="34" charset="0"/>
                        </a:rPr>
                        <a:t>0.835516</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0.459466</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0.436297</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0.841744</a:t>
                      </a:r>
                    </a:p>
                  </a:txBody>
                  <a:tcPr marL="6350" marR="6350" marT="6350" marB="0" anchor="ctr"/>
                </a:tc>
                <a:tc>
                  <a:txBody>
                    <a:bodyPr/>
                    <a:lstStyle/>
                    <a:p>
                      <a:pPr algn="l" rtl="0" fontAlgn="ctr"/>
                      <a:r>
                        <a:rPr lang="en-IL" sz="1000" b="0" i="0" u="none" strike="noStrike">
                          <a:solidFill>
                            <a:srgbClr val="000000"/>
                          </a:solidFill>
                          <a:effectLst/>
                          <a:latin typeface="Arial" panose="020B0604020202020204" pitchFamily="34" charset="0"/>
                        </a:rPr>
                        <a:t>0.842935</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0.766008</a:t>
                      </a:r>
                    </a:p>
                  </a:txBody>
                  <a:tcPr marL="6350" marR="6350" marT="6350" marB="0" anchor="ctr"/>
                </a:tc>
                <a:tc>
                  <a:txBody>
                    <a:bodyPr/>
                    <a:lstStyle/>
                    <a:p>
                      <a:pPr algn="l" rtl="0" fontAlgn="ctr"/>
                      <a:r>
                        <a:rPr lang="en-IL" sz="1000" b="0" i="0" u="none" strike="noStrike" dirty="0">
                          <a:solidFill>
                            <a:srgbClr val="000000"/>
                          </a:solidFill>
                          <a:effectLst/>
                          <a:latin typeface="Arial" panose="020B0604020202020204" pitchFamily="34" charset="0"/>
                        </a:rPr>
                        <a:t>9</a:t>
                      </a:r>
                    </a:p>
                  </a:txBody>
                  <a:tcPr marL="6350" marR="6350" marT="6350" marB="0" anchor="ctr"/>
                </a:tc>
                <a:extLst>
                  <a:ext uri="{0D108BD9-81ED-4DB2-BD59-A6C34878D82A}">
                    <a16:rowId xmlns:a16="http://schemas.microsoft.com/office/drawing/2014/main" val="1376508968"/>
                  </a:ext>
                </a:extLst>
              </a:tr>
              <a:tr h="184648">
                <a:tc>
                  <a:txBody>
                    <a:bodyPr/>
                    <a:lstStyle/>
                    <a:p>
                      <a:pPr algn="l" rtl="0" fontAlgn="ctr"/>
                      <a:r>
                        <a:rPr lang="en-IL" sz="1000" b="1" i="0" u="none" strike="noStrike" dirty="0">
                          <a:solidFill>
                            <a:srgbClr val="000000"/>
                          </a:solidFill>
                          <a:effectLst/>
                          <a:latin typeface="Arial" panose="020B0604020202020204" pitchFamily="34" charset="0"/>
                        </a:rPr>
                        <a:t>0.843699</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0.492729</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0.411323</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0.848036</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0.851373</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0.781848</a:t>
                      </a:r>
                    </a:p>
                  </a:txBody>
                  <a:tcPr marL="6350" marR="6350" marT="6350" marB="0" anchor="ctr"/>
                </a:tc>
                <a:tc>
                  <a:txBody>
                    <a:bodyPr/>
                    <a:lstStyle/>
                    <a:p>
                      <a:pPr algn="l" rtl="0" fontAlgn="ctr"/>
                      <a:r>
                        <a:rPr lang="en-IL" sz="1000" b="1" i="0" u="none" strike="noStrike" dirty="0">
                          <a:solidFill>
                            <a:srgbClr val="000000"/>
                          </a:solidFill>
                          <a:effectLst/>
                          <a:latin typeface="Arial" panose="020B0604020202020204" pitchFamily="34" charset="0"/>
                        </a:rPr>
                        <a:t>10</a:t>
                      </a:r>
                    </a:p>
                  </a:txBody>
                  <a:tcPr marL="6350" marR="6350" marT="6350" marB="0" anchor="ctr"/>
                </a:tc>
                <a:extLst>
                  <a:ext uri="{0D108BD9-81ED-4DB2-BD59-A6C34878D82A}">
                    <a16:rowId xmlns:a16="http://schemas.microsoft.com/office/drawing/2014/main" val="1293106106"/>
                  </a:ext>
                </a:extLst>
              </a:tr>
            </a:tbl>
          </a:graphicData>
        </a:graphic>
      </p:graphicFrame>
      <p:sp>
        <p:nvSpPr>
          <p:cNvPr id="13" name="Title 1"/>
          <p:cNvSpPr>
            <a:spLocks noGrp="1"/>
          </p:cNvSpPr>
          <p:nvPr>
            <p:ph type="title"/>
          </p:nvPr>
        </p:nvSpPr>
        <p:spPr>
          <a:xfrm>
            <a:off x="103114" y="138518"/>
            <a:ext cx="3098526" cy="1571164"/>
          </a:xfrm>
        </p:spPr>
        <p:txBody>
          <a:bodyPr vert="horz" lIns="91440" tIns="45720" rIns="91440" bIns="45720" rtlCol="0" anchor="t">
            <a:normAutofit/>
          </a:bodyPr>
          <a:lstStyle/>
          <a:p>
            <a:pPr marL="0" lvl="0" indent="0" defTabSz="914400"/>
            <a:r>
              <a:rPr lang="en-US" sz="3100" dirty="0"/>
              <a:t>Results</a:t>
            </a:r>
          </a:p>
        </p:txBody>
      </p:sp>
      <p:graphicFrame>
        <p:nvGraphicFramePr>
          <p:cNvPr id="4" name="תרשים 3"/>
          <p:cNvGraphicFramePr/>
          <p:nvPr>
            <p:extLst>
              <p:ext uri="{D42A27DB-BD31-4B8C-83A1-F6EECF244321}">
                <p14:modId xmlns:p14="http://schemas.microsoft.com/office/powerpoint/2010/main" val="1052257860"/>
              </p:ext>
            </p:extLst>
          </p:nvPr>
        </p:nvGraphicFramePr>
        <p:xfrm>
          <a:off x="3476445" y="-1"/>
          <a:ext cx="5167223" cy="3148643"/>
        </p:xfrm>
        <a:graphic>
          <a:graphicData uri="http://schemas.openxmlformats.org/drawingml/2006/chart">
            <c:chart xmlns:c="http://schemas.openxmlformats.org/drawingml/2006/chart" xmlns:r="http://schemas.openxmlformats.org/officeDocument/2006/relationships" r:id="rId2"/>
          </a:graphicData>
        </a:graphic>
      </p:graphicFrame>
      <p:sp>
        <p:nvSpPr>
          <p:cNvPr id="2" name="מלבן 1"/>
          <p:cNvSpPr/>
          <p:nvPr/>
        </p:nvSpPr>
        <p:spPr>
          <a:xfrm>
            <a:off x="65177" y="1235335"/>
            <a:ext cx="3273866" cy="1815882"/>
          </a:xfrm>
          <a:prstGeom prst="rect">
            <a:avLst/>
          </a:prstGeom>
        </p:spPr>
        <p:txBody>
          <a:bodyPr wrap="square">
            <a:spAutoFit/>
          </a:bodyPr>
          <a:lstStyle/>
          <a:p>
            <a:pPr>
              <a:buFont typeface="Arial" panose="020B0604020202020204" pitchFamily="34" charset="0"/>
              <a:buChar char="•"/>
            </a:pPr>
            <a:r>
              <a:rPr lang="en-US" sz="1600" dirty="0">
                <a:latin typeface="Inter"/>
              </a:rPr>
              <a:t>The model achieved an accuracy of 84.37% after 10 epochs of training.</a:t>
            </a:r>
          </a:p>
          <a:p>
            <a:endParaRPr lang="en-US" sz="1600" dirty="0">
              <a:latin typeface="Inter"/>
            </a:endParaRPr>
          </a:p>
          <a:p>
            <a:pPr>
              <a:buFont typeface="Arial" panose="020B0604020202020204" pitchFamily="34" charset="0"/>
              <a:buChar char="•"/>
            </a:pPr>
            <a:r>
              <a:rPr lang="en-US" sz="1600" dirty="0">
                <a:latin typeface="Inter"/>
              </a:rPr>
              <a:t>Overall, the model demonstrated good performance on the Diabetic Retinopathy classification task.</a:t>
            </a:r>
          </a:p>
        </p:txBody>
      </p:sp>
    </p:spTree>
    <p:extLst>
      <p:ext uri="{BB962C8B-B14F-4D97-AF65-F5344CB8AC3E}">
        <p14:creationId xmlns:p14="http://schemas.microsoft.com/office/powerpoint/2010/main" val="1081215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663A554-782C-15E9-D7BF-89636E81FE9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D63EB6-586C-320A-B838-333F5906A8D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73C3EB9-FB80-75C0-8437-3AAF24129A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649189D-F6A4-EDFD-8352-9DD62FA528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600213-E5A5-44BF-B6DB-74967B27E9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88274975-4698-6D3B-CA8F-5916FF737B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E7467F3-DD0D-658A-3A63-70D9789F79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48ADC64-8DA2-FEB8-4FFE-B16AAC6479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B5C1D11-7658-7840-E90D-65D8542BD7DD}"/>
              </a:ext>
            </a:extLst>
          </p:cNvPr>
          <p:cNvSpPr>
            <a:spLocks noGrp="1"/>
          </p:cNvSpPr>
          <p:nvPr>
            <p:ph type="title"/>
          </p:nvPr>
        </p:nvSpPr>
        <p:spPr>
          <a:xfrm>
            <a:off x="206373" y="1411131"/>
            <a:ext cx="2401025" cy="1959258"/>
          </a:xfrm>
        </p:spPr>
        <p:txBody>
          <a:bodyPr anchor="b">
            <a:normAutofit/>
          </a:bodyPr>
          <a:lstStyle/>
          <a:p>
            <a:pPr marL="0" lvl="0" indent="0">
              <a:buNone/>
            </a:pPr>
            <a:r>
              <a:rPr lang="en-US" sz="3500" b="1" dirty="0">
                <a:solidFill>
                  <a:srgbClr val="FFFFFF"/>
                </a:solidFill>
              </a:rPr>
              <a:t>Key Metrics </a:t>
            </a:r>
            <a:br>
              <a:rPr lang="en-US" sz="3500" b="1" dirty="0">
                <a:solidFill>
                  <a:srgbClr val="FFFFFF"/>
                </a:solidFill>
              </a:rPr>
            </a:br>
            <a:r>
              <a:rPr lang="en-US" sz="3500" b="1" dirty="0">
                <a:solidFill>
                  <a:srgbClr val="FFFFFF"/>
                </a:solidFill>
              </a:rPr>
              <a:t>Overview</a:t>
            </a:r>
            <a:br>
              <a:rPr lang="en-US" sz="3500" b="1" dirty="0">
                <a:solidFill>
                  <a:srgbClr val="FFFFFF"/>
                </a:solidFill>
              </a:rPr>
            </a:br>
            <a:endParaRPr lang="en-US" sz="3500" dirty="0">
              <a:solidFill>
                <a:srgbClr val="FFFFFF"/>
              </a:solidFill>
            </a:endParaRPr>
          </a:p>
        </p:txBody>
      </p:sp>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68752" y="2240579"/>
            <a:ext cx="5538756" cy="4350002"/>
          </a:xfrm>
          <a:prstGeom prst="rect">
            <a:avLst/>
          </a:prstGeom>
        </p:spPr>
      </p:pic>
      <p:sp>
        <p:nvSpPr>
          <p:cNvPr id="3" name="מלבן 2"/>
          <p:cNvSpPr/>
          <p:nvPr/>
        </p:nvSpPr>
        <p:spPr>
          <a:xfrm>
            <a:off x="3465731" y="219059"/>
            <a:ext cx="2891937" cy="1754326"/>
          </a:xfrm>
          <a:prstGeom prst="rect">
            <a:avLst/>
          </a:prstGeom>
        </p:spPr>
        <p:txBody>
          <a:bodyPr wrap="square">
            <a:spAutoFit/>
          </a:bodyPr>
          <a:lstStyle/>
          <a:p>
            <a:r>
              <a:rPr lang="en-US" dirty="0">
                <a:latin typeface="Inter"/>
              </a:rPr>
              <a:t>The model demonstrates strong performance on diabetic retinopathy stage classification, achieving high accuracy and F1-score</a:t>
            </a:r>
            <a:endParaRPr lang="he-IL" dirty="0"/>
          </a:p>
        </p:txBody>
      </p:sp>
      <p:pic>
        <p:nvPicPr>
          <p:cNvPr id="4" name="תמונה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59294" y="301925"/>
            <a:ext cx="2248214" cy="1671235"/>
          </a:xfrm>
          <a:prstGeom prst="rect">
            <a:avLst/>
          </a:prstGeom>
        </p:spPr>
      </p:pic>
    </p:spTree>
    <p:extLst>
      <p:ext uri="{BB962C8B-B14F-4D97-AF65-F5344CB8AC3E}">
        <p14:creationId xmlns:p14="http://schemas.microsoft.com/office/powerpoint/2010/main" val="14160721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1C2B065F-F506-78AC-7E97-8BC50199B2B9}"/>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A139C08-1734-F3E8-51EF-58F055F8B8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26CFB2FE-CF2F-FA51-A489-E77F35F64F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6F42801-36F5-79CB-2515-054D1C1DE0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7588E14C-182B-D416-CF94-D2FFF093C7C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E231331-9FF7-AC9F-C9EF-FC4DEA8E4A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194196BB-5956-6D6B-7F7B-A0FBB8D33D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160F11B3-D35A-1784-7443-6D89EB1F6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2AC6773-A44E-6537-7C38-E8C9E85944F1}"/>
              </a:ext>
            </a:extLst>
          </p:cNvPr>
          <p:cNvSpPr>
            <a:spLocks noGrp="1"/>
          </p:cNvSpPr>
          <p:nvPr>
            <p:ph type="title"/>
          </p:nvPr>
        </p:nvSpPr>
        <p:spPr>
          <a:xfrm>
            <a:off x="216157" y="57021"/>
            <a:ext cx="3709360" cy="895581"/>
          </a:xfrm>
        </p:spPr>
        <p:txBody>
          <a:bodyPr anchor="b">
            <a:noAutofit/>
          </a:bodyPr>
          <a:lstStyle/>
          <a:p>
            <a:pPr marL="0" lvl="0" indent="0">
              <a:buNone/>
            </a:pPr>
            <a:r>
              <a:rPr lang="en-US" sz="2800" b="1" dirty="0">
                <a:solidFill>
                  <a:srgbClr val="FFFFFF"/>
                </a:solidFill>
              </a:rPr>
              <a:t>Class level Performance</a:t>
            </a:r>
            <a:endParaRPr lang="en-US" sz="2800" dirty="0">
              <a:solidFill>
                <a:srgbClr val="FFFFFF"/>
              </a:solidFill>
            </a:endParaRPr>
          </a:p>
        </p:txBody>
      </p:sp>
      <p:pic>
        <p:nvPicPr>
          <p:cNvPr id="13" name="תמונה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1834" y="57021"/>
            <a:ext cx="4737823" cy="3782662"/>
          </a:xfrm>
          <a:prstGeom prst="rect">
            <a:avLst/>
          </a:prstGeom>
        </p:spPr>
      </p:pic>
      <p:graphicFrame>
        <p:nvGraphicFramePr>
          <p:cNvPr id="11" name="תרשים 10"/>
          <p:cNvGraphicFramePr/>
          <p:nvPr>
            <p:extLst>
              <p:ext uri="{D42A27DB-BD31-4B8C-83A1-F6EECF244321}">
                <p14:modId xmlns:p14="http://schemas.microsoft.com/office/powerpoint/2010/main" val="1550484968"/>
              </p:ext>
            </p:extLst>
          </p:nvPr>
        </p:nvGraphicFramePr>
        <p:xfrm>
          <a:off x="164400" y="962745"/>
          <a:ext cx="3321170" cy="2843431"/>
        </p:xfrm>
        <a:graphic>
          <a:graphicData uri="http://schemas.openxmlformats.org/drawingml/2006/chart">
            <c:chart xmlns:c="http://schemas.openxmlformats.org/drawingml/2006/chart" xmlns:r="http://schemas.openxmlformats.org/officeDocument/2006/relationships" r:id="rId3"/>
          </a:graphicData>
        </a:graphic>
      </p:graphicFrame>
      <p:pic>
        <p:nvPicPr>
          <p:cNvPr id="3" name="תמונה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5275" y="3922923"/>
            <a:ext cx="8904382" cy="2851837"/>
          </a:xfrm>
          <a:prstGeom prst="rect">
            <a:avLst/>
          </a:prstGeom>
        </p:spPr>
      </p:pic>
    </p:spTree>
    <p:extLst>
      <p:ext uri="{BB962C8B-B14F-4D97-AF65-F5344CB8AC3E}">
        <p14:creationId xmlns:p14="http://schemas.microsoft.com/office/powerpoint/2010/main" val="261976107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0" name="Rectangle 79">
            <a:extLst>
              <a:ext uri="{FF2B5EF4-FFF2-40B4-BE49-F238E27FC236}">
                <a16:creationId xmlns:a16="http://schemas.microsoft.com/office/drawing/2014/main" id="{9203DE33-2CD4-4CA8-9AF3-37C3B65133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9144000" cy="68579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AF57B88-1D4C-41FA-A761-EC1DD10C35C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22632" y="1922631"/>
            <a:ext cx="6875818" cy="3030558"/>
          </a:xfrm>
          <a:prstGeom prst="rect">
            <a:avLst/>
          </a:prstGeom>
          <a:gradFill>
            <a:gsLst>
              <a:gs pos="1100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D2548F45-5164-4ABB-8212-7F293FDED8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664123" y="3164497"/>
            <a:ext cx="4355594" cy="3030557"/>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Freeform: Shape 85">
            <a:extLst>
              <a:ext uri="{FF2B5EF4-FFF2-40B4-BE49-F238E27FC236}">
                <a16:creationId xmlns:a16="http://schemas.microsoft.com/office/drawing/2014/main" id="{5E81CCFB-7BEF-4186-86FB-D09450B4D0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1161554" y="1712395"/>
            <a:ext cx="4808302" cy="3066500"/>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6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p:cNvSpPr>
            <a:spLocks noGrp="1"/>
          </p:cNvSpPr>
          <p:nvPr>
            <p:ph type="title"/>
          </p:nvPr>
        </p:nvSpPr>
        <p:spPr>
          <a:xfrm>
            <a:off x="134339" y="563928"/>
            <a:ext cx="2786331" cy="1320409"/>
          </a:xfrm>
        </p:spPr>
        <p:txBody>
          <a:bodyPr vert="horz" lIns="91440" tIns="45720" rIns="91440" bIns="45720" rtlCol="0" anchor="b">
            <a:normAutofit/>
          </a:bodyPr>
          <a:lstStyle/>
          <a:p>
            <a:r>
              <a:rPr lang="en-US" sz="2800" b="1" dirty="0"/>
              <a:t>Deployment &amp; User Interface</a:t>
            </a:r>
          </a:p>
        </p:txBody>
      </p:sp>
      <p:sp>
        <p:nvSpPr>
          <p:cNvPr id="5" name="מלבן 4"/>
          <p:cNvSpPr/>
          <p:nvPr/>
        </p:nvSpPr>
        <p:spPr>
          <a:xfrm>
            <a:off x="147908" y="2329132"/>
            <a:ext cx="8763180" cy="4319617"/>
          </a:xfrm>
          <a:prstGeom prst="rect">
            <a:avLst/>
          </a:prstGeom>
        </p:spPr>
        <p:txBody>
          <a:bodyPr vert="horz" lIns="91440" tIns="45720" rIns="91440" bIns="45720" rtlCol="0" anchor="ctr">
            <a:normAutofit fontScale="77500" lnSpcReduction="20000"/>
          </a:bodyPr>
          <a:lstStyle/>
          <a:p>
            <a:pPr marL="171450" indent="-171450" defTabSz="685800">
              <a:lnSpc>
                <a:spcPct val="90000"/>
              </a:lnSpc>
              <a:spcBef>
                <a:spcPts val="750"/>
              </a:spcBef>
              <a:buFont typeface="Arial" panose="020B0604020202020204" pitchFamily="34" charset="0"/>
              <a:buChar char="•"/>
            </a:pPr>
            <a:endParaRPr lang="en-US" sz="2100" b="1" dirty="0"/>
          </a:p>
          <a:p>
            <a:pPr marL="514350" lvl="1" indent="-171450" defTabSz="685800">
              <a:lnSpc>
                <a:spcPct val="90000"/>
              </a:lnSpc>
              <a:spcBef>
                <a:spcPts val="375"/>
              </a:spcBef>
              <a:buFont typeface="Arial" panose="020B0604020202020204" pitchFamily="34" charset="0"/>
              <a:buChar char="•"/>
            </a:pPr>
            <a:r>
              <a:rPr lang="en-US" sz="2600" b="1" dirty="0"/>
              <a:t>Deployment</a:t>
            </a:r>
            <a:r>
              <a:rPr lang="en-US" sz="2600" dirty="0"/>
              <a:t>: Deployed as a </a:t>
            </a:r>
            <a:r>
              <a:rPr lang="en-US" sz="2600" dirty="0" err="1"/>
              <a:t>Gradio</a:t>
            </a:r>
            <a:r>
              <a:rPr lang="en-US" sz="2600" dirty="0"/>
              <a:t> web application. This allows easy access and interaction regardless of the user's location or system.</a:t>
            </a:r>
          </a:p>
          <a:p>
            <a:pPr marL="514350" lvl="1" indent="-171450" defTabSz="685800">
              <a:lnSpc>
                <a:spcPct val="90000"/>
              </a:lnSpc>
              <a:spcBef>
                <a:spcPts val="375"/>
              </a:spcBef>
              <a:buFont typeface="Arial" panose="020B0604020202020204" pitchFamily="34" charset="0"/>
              <a:buChar char="•"/>
            </a:pPr>
            <a:endParaRPr lang="en-US" sz="2600" dirty="0"/>
          </a:p>
          <a:p>
            <a:pPr marL="514350" lvl="1" indent="-171450" defTabSz="685800">
              <a:lnSpc>
                <a:spcPct val="90000"/>
              </a:lnSpc>
              <a:spcBef>
                <a:spcPts val="375"/>
              </a:spcBef>
              <a:buFont typeface="Arial" panose="020B0604020202020204" pitchFamily="34" charset="0"/>
              <a:buChar char="•"/>
            </a:pPr>
            <a:r>
              <a:rPr lang="en-US" sz="2600" b="1" dirty="0"/>
              <a:t>User Interface (UI) Design</a:t>
            </a:r>
            <a:r>
              <a:rPr lang="en-US" sz="2600" dirty="0"/>
              <a:t>: Intuitive </a:t>
            </a:r>
            <a:r>
              <a:rPr lang="en-US" sz="2600" dirty="0" err="1"/>
              <a:t>Gradio</a:t>
            </a:r>
            <a:r>
              <a:rPr lang="en-US" sz="2600" dirty="0"/>
              <a:t>-based interface designed for ease of use. Two tabs: Single Image Prediction and Model Analysis.</a:t>
            </a:r>
          </a:p>
          <a:p>
            <a:pPr marL="514350" lvl="1" indent="-171450" defTabSz="685800">
              <a:lnSpc>
                <a:spcPct val="90000"/>
              </a:lnSpc>
              <a:spcBef>
                <a:spcPts val="375"/>
              </a:spcBef>
              <a:buFont typeface="Arial" panose="020B0604020202020204" pitchFamily="34" charset="0"/>
              <a:buChar char="•"/>
            </a:pPr>
            <a:endParaRPr lang="en-US" sz="2600" dirty="0"/>
          </a:p>
          <a:p>
            <a:pPr marL="514350" lvl="1" indent="-171450" defTabSz="685800">
              <a:lnSpc>
                <a:spcPct val="90000"/>
              </a:lnSpc>
              <a:spcBef>
                <a:spcPts val="375"/>
              </a:spcBef>
              <a:buFont typeface="Arial" panose="020B0604020202020204" pitchFamily="34" charset="0"/>
              <a:buChar char="•"/>
            </a:pPr>
            <a:r>
              <a:rPr lang="en-US" sz="2600" b="1" dirty="0"/>
              <a:t>Single Image Prediction Tab</a:t>
            </a:r>
            <a:r>
              <a:rPr lang="en-US" sz="2600" dirty="0"/>
              <a:t>: Users upload retinal fundus images via a simple image upload, getting a prediction of Diabetic Retinopathy severity with class probabilities.</a:t>
            </a:r>
          </a:p>
          <a:p>
            <a:pPr marL="514350" lvl="1" indent="-171450" defTabSz="685800">
              <a:lnSpc>
                <a:spcPct val="90000"/>
              </a:lnSpc>
              <a:spcBef>
                <a:spcPts val="375"/>
              </a:spcBef>
              <a:buFont typeface="Arial" panose="020B0604020202020204" pitchFamily="34" charset="0"/>
              <a:buChar char="•"/>
            </a:pPr>
            <a:endParaRPr lang="en-US" sz="2600" dirty="0"/>
          </a:p>
          <a:p>
            <a:pPr marL="514350" lvl="1" indent="-171450" defTabSz="685800">
              <a:lnSpc>
                <a:spcPct val="90000"/>
              </a:lnSpc>
              <a:spcBef>
                <a:spcPts val="375"/>
              </a:spcBef>
              <a:buFont typeface="Arial" panose="020B0604020202020204" pitchFamily="34" charset="0"/>
              <a:buChar char="•"/>
            </a:pPr>
            <a:r>
              <a:rPr lang="en-US" sz="2600" b="1" dirty="0"/>
              <a:t>Model Analysis Tab</a:t>
            </a:r>
            <a:r>
              <a:rPr lang="en-US" sz="2600" dirty="0"/>
              <a:t>: Enables users to perform a comprehensive model validation, displaying metrics (Precision, Recall, F1-score, Accuracy, AUC), confusion matrices, etc. This analysis provides insights into the model's overall performance and potential areas for improvement.</a:t>
            </a:r>
          </a:p>
          <a:p>
            <a:pPr defTabSz="685800">
              <a:lnSpc>
                <a:spcPct val="90000"/>
              </a:lnSpc>
              <a:spcBef>
                <a:spcPts val="750"/>
              </a:spcBef>
            </a:pPr>
            <a:br>
              <a:rPr lang="en-US" sz="2600" b="1" dirty="0"/>
            </a:br>
            <a:endParaRPr lang="he-IL" sz="2600" b="1" dirty="0"/>
          </a:p>
        </p:txBody>
      </p:sp>
      <p:pic>
        <p:nvPicPr>
          <p:cNvPr id="7" name="תמונה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73580" y="-17818"/>
            <a:ext cx="3210663" cy="25685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6EE184-F47A-1892-5154-42EB6219F13C}"/>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3D6982C-B727-D530-5346-298EF35739C0}"/>
              </a:ext>
            </a:extLst>
          </p:cNvPr>
          <p:cNvSpPr>
            <a:spLocks noGrp="1"/>
          </p:cNvSpPr>
          <p:nvPr>
            <p:ph type="title"/>
          </p:nvPr>
        </p:nvSpPr>
        <p:spPr>
          <a:xfrm>
            <a:off x="172530" y="785004"/>
            <a:ext cx="3278038" cy="1343295"/>
          </a:xfrm>
        </p:spPr>
        <p:txBody>
          <a:bodyPr vert="horz" lIns="91440" tIns="45720" rIns="91440" bIns="45720" rtlCol="0" anchor="b">
            <a:normAutofit/>
          </a:bodyPr>
          <a:lstStyle/>
          <a:p>
            <a:r>
              <a:rPr lang="en-US" sz="2800" b="1" dirty="0"/>
              <a:t>Hugging Face Integration</a:t>
            </a:r>
          </a:p>
        </p:txBody>
      </p:sp>
      <p:sp>
        <p:nvSpPr>
          <p:cNvPr id="3" name="Content Placeholder 2">
            <a:extLst>
              <a:ext uri="{FF2B5EF4-FFF2-40B4-BE49-F238E27FC236}">
                <a16:creationId xmlns:a16="http://schemas.microsoft.com/office/drawing/2014/main" id="{BBFF74ED-27C8-DA6A-ECDB-771406AB5D41}"/>
              </a:ext>
            </a:extLst>
          </p:cNvPr>
          <p:cNvSpPr>
            <a:spLocks noGrp="1"/>
          </p:cNvSpPr>
          <p:nvPr>
            <p:ph idx="1"/>
          </p:nvPr>
        </p:nvSpPr>
        <p:spPr>
          <a:xfrm>
            <a:off x="3070385" y="77638"/>
            <a:ext cx="6071330" cy="6668219"/>
          </a:xfrm>
        </p:spPr>
        <p:txBody>
          <a:bodyPr anchor="ctr">
            <a:normAutofit/>
          </a:bodyPr>
          <a:lstStyle/>
          <a:p>
            <a:r>
              <a:rPr lang="en-US" b="1" dirty="0"/>
              <a:t>Model Versioning and Storage:</a:t>
            </a:r>
            <a:r>
              <a:rPr lang="en-US" dirty="0"/>
              <a:t> The trained model is stored and versioned on Hugging Face Hub. This ensures consistent access to a specific model version.</a:t>
            </a:r>
          </a:p>
          <a:p>
            <a:endParaRPr lang="en-US" dirty="0"/>
          </a:p>
          <a:p>
            <a:endParaRPr lang="en-US" dirty="0"/>
          </a:p>
          <a:p>
            <a:endParaRPr lang="en-US" dirty="0"/>
          </a:p>
          <a:p>
            <a:r>
              <a:rPr lang="en-US" b="1" dirty="0"/>
              <a:t>Deployment Platform:</a:t>
            </a:r>
            <a:r>
              <a:rPr lang="en-US" dirty="0"/>
              <a:t> The </a:t>
            </a:r>
            <a:r>
              <a:rPr lang="en-US" dirty="0" err="1"/>
              <a:t>Gradio</a:t>
            </a:r>
            <a:r>
              <a:rPr lang="en-US" dirty="0"/>
              <a:t> app is deployed via Hugging Face Spaces, providing a readily available, hosted environment.</a:t>
            </a:r>
          </a:p>
          <a:p>
            <a:endParaRPr lang="en-US" sz="1600" b="1" dirty="0"/>
          </a:p>
        </p:txBody>
      </p:sp>
      <p:pic>
        <p:nvPicPr>
          <p:cNvPr id="6" name="תמונה 5"/>
          <p:cNvPicPr>
            <a:picLocks noChangeAspect="1"/>
          </p:cNvPicPr>
          <p:nvPr/>
        </p:nvPicPr>
        <p:blipFill>
          <a:blip r:embed="rId2"/>
          <a:stretch>
            <a:fillRect/>
          </a:stretch>
        </p:blipFill>
        <p:spPr>
          <a:xfrm>
            <a:off x="667469" y="3127075"/>
            <a:ext cx="1943100" cy="1828800"/>
          </a:xfrm>
          <a:prstGeom prst="rect">
            <a:avLst/>
          </a:prstGeom>
        </p:spPr>
      </p:pic>
    </p:spTree>
    <p:extLst>
      <p:ext uri="{BB962C8B-B14F-4D97-AF65-F5344CB8AC3E}">
        <p14:creationId xmlns:p14="http://schemas.microsoft.com/office/powerpoint/2010/main" val="1813445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96570" y="18255"/>
            <a:ext cx="8647430" cy="1325563"/>
          </a:xfrm>
        </p:spPr>
        <p:txBody>
          <a:bodyPr>
            <a:normAutofit/>
          </a:bodyPr>
          <a:lstStyle/>
          <a:p>
            <a:pPr lvl="1"/>
            <a:r>
              <a:rPr lang="en-US" sz="2800" kern="1200" dirty="0">
                <a:solidFill>
                  <a:schemeClr val="tx1"/>
                </a:solidFill>
                <a:latin typeface="+mj-lt"/>
                <a:ea typeface="+mj-ea"/>
                <a:cs typeface="+mj-cs"/>
              </a:rPr>
              <a:t>A Single-Model Approach to Medical Image Classification</a:t>
            </a:r>
            <a:br>
              <a:rPr lang="en-US" b="1" dirty="0"/>
            </a:br>
            <a:endParaRPr dirty="0"/>
          </a:p>
        </p:txBody>
      </p:sp>
      <p:sp>
        <p:nvSpPr>
          <p:cNvPr id="3" name="Content Placeholder 2"/>
          <p:cNvSpPr>
            <a:spLocks noGrp="1"/>
          </p:cNvSpPr>
          <p:nvPr>
            <p:ph idx="1"/>
          </p:nvPr>
        </p:nvSpPr>
        <p:spPr>
          <a:xfrm>
            <a:off x="212090" y="924560"/>
            <a:ext cx="7886700" cy="5720080"/>
          </a:xfrm>
        </p:spPr>
        <p:txBody>
          <a:bodyPr>
            <a:normAutofit/>
          </a:bodyPr>
          <a:lstStyle/>
          <a:p>
            <a:pPr lvl="1"/>
            <a:endParaRPr lang="en-US" sz="2000" b="1" dirty="0"/>
          </a:p>
          <a:p>
            <a:pPr lvl="1">
              <a:lnSpc>
                <a:spcPct val="100000"/>
              </a:lnSpc>
            </a:pPr>
            <a:r>
              <a:rPr lang="en-US" sz="2000" b="1" dirty="0"/>
              <a:t>Clinical problem</a:t>
            </a:r>
          </a:p>
          <a:p>
            <a:pPr lvl="1">
              <a:lnSpc>
                <a:spcPct val="100000"/>
              </a:lnSpc>
            </a:pPr>
            <a:endParaRPr lang="en-US" sz="2000" b="1" dirty="0"/>
          </a:p>
          <a:p>
            <a:pPr marL="685800" lvl="2" indent="0">
              <a:buNone/>
            </a:pPr>
            <a:r>
              <a:rPr lang="en-US" sz="1800" dirty="0"/>
              <a:t> Diabetic Retinopathy causes damage to the blood vessels in the retina due to high blood sugar levels.</a:t>
            </a:r>
          </a:p>
          <a:p>
            <a:pPr marL="685800" lvl="2" indent="0">
              <a:lnSpc>
                <a:spcPct val="100000"/>
              </a:lnSpc>
              <a:buNone/>
            </a:pPr>
            <a:endParaRPr lang="en-US" sz="1800" dirty="0"/>
          </a:p>
          <a:p>
            <a:pPr lvl="1"/>
            <a:r>
              <a:rPr sz="2000" b="1" dirty="0"/>
              <a:t>Brief problem statement</a:t>
            </a:r>
            <a:endParaRPr lang="en-US" sz="2000" b="1" dirty="0"/>
          </a:p>
          <a:p>
            <a:pPr lvl="1"/>
            <a:endParaRPr lang="he-IL" dirty="0"/>
          </a:p>
          <a:p>
            <a:pPr marL="685800" lvl="2" indent="0">
              <a:buNone/>
            </a:pPr>
            <a:r>
              <a:rPr lang="en-US" sz="1800" dirty="0"/>
              <a:t>Accurate and efficient Diabetic Retinopathy (DR) stage classification is crucial for timely intervention and improved patient outcomes. Early and accurate diagnosis is critical for preventing vision loss.</a:t>
            </a:r>
            <a:endParaRPr lang="he-IL" sz="1800" dirty="0"/>
          </a:p>
          <a:p>
            <a:pPr lvl="1"/>
            <a:endParaRPr dirty="0"/>
          </a:p>
          <a:p>
            <a:pPr lvl="1"/>
            <a:r>
              <a:rPr sz="2000" b="1" dirty="0"/>
              <a:t>Project goals</a:t>
            </a:r>
            <a:endParaRPr lang="en-US" sz="2000" b="1" dirty="0"/>
          </a:p>
          <a:p>
            <a:pPr lvl="1"/>
            <a:endParaRPr lang="en-US" dirty="0"/>
          </a:p>
          <a:p>
            <a:pPr marL="685800" lvl="2" indent="0">
              <a:buNone/>
            </a:pPr>
            <a:r>
              <a:rPr lang="en-US" sz="1800" dirty="0"/>
              <a:t>Develop a high-performing deep learning model for DR stage classification, achieving high accuracy, precision, recall, and F1-score. Evaluate the model's performance thoroughly, analyze the results for potential improvements.</a:t>
            </a:r>
            <a:endParaRPr sz="1800" dirty="0"/>
          </a:p>
        </p:txBody>
      </p:sp>
      <p:pic>
        <p:nvPicPr>
          <p:cNvPr id="10" name="תמונה 9">
            <a:extLst>
              <a:ext uri="{FF2B5EF4-FFF2-40B4-BE49-F238E27FC236}">
                <a16:creationId xmlns:a16="http://schemas.microsoft.com/office/drawing/2014/main" id="{331BC7B0-AA8D-E66C-B6E9-A07B261779FD}"/>
              </a:ext>
            </a:extLst>
          </p:cNvPr>
          <p:cNvPicPr>
            <a:picLocks noChangeAspect="1"/>
          </p:cNvPicPr>
          <p:nvPr/>
        </p:nvPicPr>
        <p:blipFill>
          <a:blip r:embed="rId4"/>
          <a:stretch>
            <a:fillRect/>
          </a:stretch>
        </p:blipFill>
        <p:spPr>
          <a:xfrm>
            <a:off x="609600" y="860347"/>
            <a:ext cx="7620000" cy="5848506"/>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2000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D1569651-551C-3EB4-6283-02D74229AA4B}"/>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7E824B15-ABBC-1909-8CAA-3E66D0EAEC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1028D89E-19DE-ACE9-6001-B86F7FC91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B194A45-4386-3285-18CD-9BAB30C098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37F18F5-27AF-330B-3C50-A7321B9A60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359857A-4221-7E0D-8276-0BB6599550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B2DFBD1E-F957-FC4B-28D9-7E1EDEF78C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E0D079CF-CADF-32D0-10A4-8066692E66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2E65B87-DDAE-1D9C-3B01-30DFACE8F642}"/>
              </a:ext>
            </a:extLst>
          </p:cNvPr>
          <p:cNvSpPr>
            <a:spLocks noGrp="1"/>
          </p:cNvSpPr>
          <p:nvPr>
            <p:ph type="title"/>
          </p:nvPr>
        </p:nvSpPr>
        <p:spPr>
          <a:xfrm>
            <a:off x="350041" y="586855"/>
            <a:ext cx="2640143" cy="3387497"/>
          </a:xfrm>
        </p:spPr>
        <p:txBody>
          <a:bodyPr vert="horz" lIns="91440" tIns="45720" rIns="91440" bIns="45720" rtlCol="0" anchor="b">
            <a:normAutofit/>
          </a:bodyPr>
          <a:lstStyle/>
          <a:p>
            <a:r>
              <a:rPr lang="en-US" sz="2800" b="1" dirty="0"/>
              <a:t>User application</a:t>
            </a:r>
          </a:p>
        </p:txBody>
      </p:sp>
      <p:sp>
        <p:nvSpPr>
          <p:cNvPr id="3" name="Content Placeholder 2">
            <a:extLst>
              <a:ext uri="{FF2B5EF4-FFF2-40B4-BE49-F238E27FC236}">
                <a16:creationId xmlns:a16="http://schemas.microsoft.com/office/drawing/2014/main" id="{8B4B166F-FC49-A2B7-2695-F8E1C0F1F7AE}"/>
              </a:ext>
            </a:extLst>
          </p:cNvPr>
          <p:cNvSpPr>
            <a:spLocks noGrp="1"/>
          </p:cNvSpPr>
          <p:nvPr>
            <p:ph idx="1"/>
          </p:nvPr>
        </p:nvSpPr>
        <p:spPr>
          <a:xfrm>
            <a:off x="3070384" y="24364"/>
            <a:ext cx="6073616" cy="1916580"/>
          </a:xfrm>
        </p:spPr>
        <p:txBody>
          <a:bodyPr anchor="ctr">
            <a:normAutofit fontScale="77500" lnSpcReduction="20000"/>
          </a:bodyPr>
          <a:lstStyle/>
          <a:p>
            <a:r>
              <a:rPr lang="en-US" sz="1600" b="1" dirty="0"/>
              <a:t>Single Image Prediction Workflow</a:t>
            </a:r>
            <a:r>
              <a:rPr lang="en-US" b="1" dirty="0"/>
              <a:t>:</a:t>
            </a:r>
            <a:endParaRPr lang="en-US" dirty="0"/>
          </a:p>
          <a:p>
            <a:pPr lvl="1"/>
            <a:r>
              <a:rPr lang="en-US" sz="1600" dirty="0"/>
              <a:t>User uploads a retinal image.</a:t>
            </a:r>
          </a:p>
          <a:p>
            <a:pPr lvl="1"/>
            <a:r>
              <a:rPr lang="en-US" sz="1600" dirty="0"/>
              <a:t>Model makes a prediction.</a:t>
            </a:r>
          </a:p>
          <a:p>
            <a:pPr lvl="1"/>
            <a:r>
              <a:rPr lang="en-US" sz="1600" dirty="0"/>
              <a:t>Results are displayed as text (severity level) and probabilities for each DR stage.</a:t>
            </a:r>
          </a:p>
          <a:p>
            <a:pPr lvl="1"/>
            <a:endParaRPr lang="en-US" dirty="0"/>
          </a:p>
          <a:p>
            <a:r>
              <a:rPr lang="en-US" sz="1600" b="1" dirty="0"/>
              <a:t>Model Analysis Workflow:</a:t>
            </a:r>
            <a:endParaRPr lang="en-US" sz="1600" dirty="0"/>
          </a:p>
          <a:p>
            <a:pPr lvl="1"/>
            <a:r>
              <a:rPr lang="en-US" sz="1600" dirty="0"/>
              <a:t>The user initiates a model analysis.</a:t>
            </a:r>
          </a:p>
          <a:p>
            <a:pPr lvl="1"/>
            <a:r>
              <a:rPr lang="en-US" sz="1600" dirty="0"/>
              <a:t>The system performs the analysis.</a:t>
            </a:r>
          </a:p>
          <a:p>
            <a:pPr lvl="1"/>
            <a:r>
              <a:rPr lang="en-US" sz="1600" dirty="0"/>
              <a:t>Results are presented clearly including: Classification report, Confusion Matrix, ROC-AUC curve.</a:t>
            </a:r>
          </a:p>
        </p:txBody>
      </p:sp>
      <p:pic>
        <p:nvPicPr>
          <p:cNvPr id="5" name="תמונה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17767" y="2090694"/>
            <a:ext cx="2838398" cy="4714712"/>
          </a:xfrm>
          <a:prstGeom prst="rect">
            <a:avLst/>
          </a:prstGeom>
        </p:spPr>
      </p:pic>
      <p:pic>
        <p:nvPicPr>
          <p:cNvPr id="6" name="תמונה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61541" y="2090694"/>
            <a:ext cx="2813990" cy="4743016"/>
          </a:xfrm>
          <a:prstGeom prst="rect">
            <a:avLst/>
          </a:prstGeom>
        </p:spPr>
      </p:pic>
      <p:pic>
        <p:nvPicPr>
          <p:cNvPr id="7" name="גרפיקה 6" descr="משקפי תלת-ממד עם מילוי מלא">
            <a:hlinkClick r:id="rId4"/>
            <a:extLst>
              <a:ext uri="{FF2B5EF4-FFF2-40B4-BE49-F238E27FC236}">
                <a16:creationId xmlns:a16="http://schemas.microsoft.com/office/drawing/2014/main" id="{A4D93EA3-0136-2ECF-760A-49B9FBBFC7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65200" y="5149805"/>
            <a:ext cx="914400" cy="914400"/>
          </a:xfrm>
          <a:prstGeom prst="rect">
            <a:avLst/>
          </a:prstGeom>
        </p:spPr>
      </p:pic>
    </p:spTree>
    <p:extLst>
      <p:ext uri="{BB962C8B-B14F-4D97-AF65-F5344CB8AC3E}">
        <p14:creationId xmlns:p14="http://schemas.microsoft.com/office/powerpoint/2010/main" val="9314244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10349" y="85909"/>
            <a:ext cx="2918021" cy="413809"/>
          </a:xfrm>
        </p:spPr>
        <p:txBody>
          <a:bodyPr anchor="b">
            <a:normAutofit fontScale="90000"/>
          </a:bodyPr>
          <a:lstStyle/>
          <a:p>
            <a:pPr marL="0" lvl="0" indent="0">
              <a:buNone/>
            </a:pPr>
            <a:r>
              <a:rPr lang="en-US" sz="3500" dirty="0">
                <a:solidFill>
                  <a:srgbClr val="FFFFFF"/>
                </a:solidFill>
              </a:rPr>
              <a:t>Conclusions</a:t>
            </a:r>
          </a:p>
        </p:txBody>
      </p:sp>
      <p:sp>
        <p:nvSpPr>
          <p:cNvPr id="3" name="Content Placeholder 2"/>
          <p:cNvSpPr>
            <a:spLocks noGrp="1"/>
          </p:cNvSpPr>
          <p:nvPr>
            <p:ph idx="1"/>
          </p:nvPr>
        </p:nvSpPr>
        <p:spPr>
          <a:xfrm>
            <a:off x="3070384" y="18183"/>
            <a:ext cx="6023993" cy="6044732"/>
          </a:xfrm>
          <a:noFill/>
        </p:spPr>
        <p:txBody>
          <a:bodyPr wrap="square" rtlCol="1">
            <a:spAutoFit/>
          </a:bodyPr>
          <a:lstStyle/>
          <a:p>
            <a:pPr marL="0" indent="0" defTabSz="914400">
              <a:buNone/>
            </a:pPr>
            <a:endParaRPr lang="en-US" sz="1600" dirty="0"/>
          </a:p>
          <a:p>
            <a:pPr marL="0" indent="0" defTabSz="914400">
              <a:buNone/>
            </a:pPr>
            <a:endParaRPr lang="en-US" sz="1600" dirty="0"/>
          </a:p>
          <a:p>
            <a:pPr marL="0" indent="0" defTabSz="914400">
              <a:buNone/>
            </a:pPr>
            <a:r>
              <a:rPr lang="en-US" sz="1600" dirty="0"/>
              <a:t>Successfully developed a deep learning model for classifying diabetic retinopathy stages.</a:t>
            </a:r>
          </a:p>
          <a:p>
            <a:pPr marL="0" indent="0" defTabSz="914400">
              <a:buNone/>
            </a:pPr>
            <a:endParaRPr lang="en-US" sz="1600" dirty="0"/>
          </a:p>
          <a:p>
            <a:pPr marL="0" indent="0" defTabSz="914400">
              <a:buNone/>
            </a:pPr>
            <a:r>
              <a:rPr lang="en-US" sz="1600" dirty="0"/>
              <a:t>Achieved 84.37% accuracy and a macro-averaged F1-score of 82.83%.</a:t>
            </a:r>
          </a:p>
          <a:p>
            <a:pPr marL="0" indent="0" defTabSz="914400">
              <a:buNone/>
            </a:pPr>
            <a:endParaRPr lang="en-US" sz="1600" dirty="0"/>
          </a:p>
          <a:p>
            <a:pPr marL="0" indent="0" defTabSz="914400">
              <a:buNone/>
            </a:pPr>
            <a:r>
              <a:rPr lang="en-US" sz="1600" dirty="0"/>
              <a:t>Deployed a user-friendly web application via Hugging Face Spaces for easy access to predictions.</a:t>
            </a:r>
          </a:p>
          <a:p>
            <a:pPr marL="285750" lvl="1" indent="0" defTabSz="914400">
              <a:buNone/>
            </a:pPr>
            <a:endParaRPr lang="en-US" sz="1600" dirty="0"/>
          </a:p>
          <a:p>
            <a:pPr marL="285750" lvl="1" indent="0" defTabSz="914400">
              <a:buNone/>
            </a:pPr>
            <a:endParaRPr lang="en-US" sz="1600" dirty="0"/>
          </a:p>
          <a:p>
            <a:pPr marL="285750" lvl="1" indent="0" defTabSz="914400">
              <a:buNone/>
            </a:pPr>
            <a:endParaRPr lang="en-US" sz="1600" dirty="0"/>
          </a:p>
          <a:p>
            <a:pPr marL="0" lvl="1" indent="0" defTabSz="914400">
              <a:spcBef>
                <a:spcPts val="750"/>
              </a:spcBef>
              <a:buNone/>
            </a:pPr>
            <a:r>
              <a:rPr lang="en-US" sz="1600" dirty="0"/>
              <a:t>Emphasized the importance of addressing class imbalance through techniques like weighted random sampling.</a:t>
            </a:r>
          </a:p>
          <a:p>
            <a:pPr marL="0" lvl="1" indent="0" defTabSz="914400">
              <a:spcBef>
                <a:spcPts val="750"/>
              </a:spcBef>
              <a:buNone/>
            </a:pPr>
            <a:endParaRPr lang="en-US" sz="1600" dirty="0"/>
          </a:p>
          <a:p>
            <a:pPr marL="0" lvl="1" indent="0" defTabSz="914400">
              <a:spcBef>
                <a:spcPts val="750"/>
              </a:spcBef>
              <a:buNone/>
            </a:pPr>
            <a:r>
              <a:rPr lang="en-US" sz="1600" dirty="0"/>
              <a:t>Successfully utilized transfer learning (EfficientNet-B7) to improve model efficiency and accuracy.</a:t>
            </a:r>
            <a:br>
              <a:rPr lang="en-US" sz="1600" dirty="0"/>
            </a:br>
            <a:endParaRPr lang="en-US" sz="1600" dirty="0"/>
          </a:p>
        </p:txBody>
      </p:sp>
      <p:sp>
        <p:nvSpPr>
          <p:cNvPr id="5" name="מלבן 4"/>
          <p:cNvSpPr/>
          <p:nvPr/>
        </p:nvSpPr>
        <p:spPr>
          <a:xfrm>
            <a:off x="-540020" y="3913344"/>
            <a:ext cx="3679212" cy="369332"/>
          </a:xfrm>
          <a:prstGeom prst="rect">
            <a:avLst/>
          </a:prstGeom>
        </p:spPr>
        <p:txBody>
          <a:bodyPr wrap="none">
            <a:spAutoFit/>
          </a:bodyPr>
          <a:lstStyle/>
          <a:p>
            <a:pPr lvl="1"/>
            <a:r>
              <a:rPr lang="en-US" b="1" dirty="0"/>
              <a:t>Key technical insights</a:t>
            </a:r>
          </a:p>
        </p:txBody>
      </p:sp>
      <p:sp>
        <p:nvSpPr>
          <p:cNvPr id="9" name="מלבן 8"/>
          <p:cNvSpPr/>
          <p:nvPr/>
        </p:nvSpPr>
        <p:spPr>
          <a:xfrm>
            <a:off x="-402162" y="691654"/>
            <a:ext cx="3403496" cy="369332"/>
          </a:xfrm>
          <a:prstGeom prst="rect">
            <a:avLst/>
          </a:prstGeom>
        </p:spPr>
        <p:txBody>
          <a:bodyPr wrap="none">
            <a:spAutoFit/>
          </a:bodyPr>
          <a:lstStyle/>
          <a:p>
            <a:pPr lvl="1"/>
            <a:r>
              <a:rPr lang="en-US" b="1" dirty="0"/>
              <a:t>Project achievements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36FED4D4-AC9C-B705-3063-9D7236D64513}"/>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D91EE69-40EB-D95B-D091-9F805CBA8E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AA529161-6EB9-B5E7-91AE-DCD38B0FCC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EA860227-03AB-85B6-A844-246E14E7B72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2D6361-1341-0BD6-7365-5D74C8507D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F60EEB-203B-B169-B317-62C55A981F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0B788BB8-5561-6A72-455A-F211B1DBA1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FB2552AC-5BAF-A974-6620-71F8B7902F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140105A-4499-0B33-3346-181361C21FFA}"/>
              </a:ext>
            </a:extLst>
          </p:cNvPr>
          <p:cNvSpPr>
            <a:spLocks noGrp="1"/>
          </p:cNvSpPr>
          <p:nvPr>
            <p:ph type="title"/>
          </p:nvPr>
        </p:nvSpPr>
        <p:spPr>
          <a:xfrm>
            <a:off x="110349" y="85909"/>
            <a:ext cx="8464691" cy="413809"/>
          </a:xfrm>
        </p:spPr>
        <p:txBody>
          <a:bodyPr anchor="b">
            <a:normAutofit/>
          </a:bodyPr>
          <a:lstStyle/>
          <a:p>
            <a:pPr marL="0" lvl="0" indent="0">
              <a:buNone/>
            </a:pPr>
            <a:r>
              <a:rPr lang="en-US" sz="2000" dirty="0">
                <a:solidFill>
                  <a:schemeClr val="accent4">
                    <a:lumMod val="40000"/>
                    <a:lumOff val="60000"/>
                  </a:schemeClr>
                </a:solidFill>
              </a:rPr>
              <a:t>Advanced Project Management with Agile Methodology</a:t>
            </a:r>
            <a:endParaRPr lang="en-US" sz="3500" dirty="0">
              <a:solidFill>
                <a:schemeClr val="accent4">
                  <a:lumMod val="40000"/>
                  <a:lumOff val="60000"/>
                </a:schemeClr>
              </a:solidFill>
            </a:endParaRPr>
          </a:p>
        </p:txBody>
      </p:sp>
      <p:sp>
        <p:nvSpPr>
          <p:cNvPr id="3" name="Content Placeholder 2">
            <a:extLst>
              <a:ext uri="{FF2B5EF4-FFF2-40B4-BE49-F238E27FC236}">
                <a16:creationId xmlns:a16="http://schemas.microsoft.com/office/drawing/2014/main" id="{45CDAA4D-25BB-C2DC-F28B-BABC810B2A81}"/>
              </a:ext>
            </a:extLst>
          </p:cNvPr>
          <p:cNvSpPr>
            <a:spLocks noGrp="1"/>
          </p:cNvSpPr>
          <p:nvPr>
            <p:ph idx="1"/>
          </p:nvPr>
        </p:nvSpPr>
        <p:spPr>
          <a:xfrm>
            <a:off x="108063" y="18184"/>
            <a:ext cx="8986315" cy="1185389"/>
          </a:xfrm>
          <a:noFill/>
        </p:spPr>
        <p:txBody>
          <a:bodyPr wrap="square" rtlCol="1">
            <a:spAutoFit/>
          </a:bodyPr>
          <a:lstStyle/>
          <a:p>
            <a:pPr marL="0" indent="0" defTabSz="914400">
              <a:buNone/>
            </a:pPr>
            <a:endParaRPr lang="en-US" sz="1600" dirty="0"/>
          </a:p>
          <a:p>
            <a:pPr marL="0" indent="0" defTabSz="914400">
              <a:buNone/>
            </a:pPr>
            <a:endParaRPr lang="en-US" sz="1600" dirty="0"/>
          </a:p>
          <a:p>
            <a:pPr marL="0" indent="0" defTabSz="914400">
              <a:buNone/>
            </a:pPr>
            <a:br>
              <a:rPr lang="en-US" sz="1600" dirty="0"/>
            </a:br>
            <a:endParaRPr lang="en-US" sz="1600" dirty="0"/>
          </a:p>
        </p:txBody>
      </p:sp>
      <p:sp>
        <p:nvSpPr>
          <p:cNvPr id="6" name="Content Placeholder 2">
            <a:extLst>
              <a:ext uri="{FF2B5EF4-FFF2-40B4-BE49-F238E27FC236}">
                <a16:creationId xmlns:a16="http://schemas.microsoft.com/office/drawing/2014/main" id="{D1EF23B1-9A6C-8A58-3BD8-FD056C920C8E}"/>
              </a:ext>
            </a:extLst>
          </p:cNvPr>
          <p:cNvSpPr txBox="1">
            <a:spLocks/>
          </p:cNvSpPr>
          <p:nvPr/>
        </p:nvSpPr>
        <p:spPr>
          <a:xfrm>
            <a:off x="195792" y="530847"/>
            <a:ext cx="8986315" cy="2537554"/>
          </a:xfrm>
          <a:prstGeom prst="rect">
            <a:avLst/>
          </a:prstGeom>
          <a:noFill/>
        </p:spPr>
        <p:txBody>
          <a:bodyPr vert="horz" wrap="square" lIns="91440" tIns="45720" rIns="91440" bIns="45720" rtlCol="1">
            <a:sp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defTabSz="914400">
              <a:buFont typeface="Arial" panose="020B0604020202020204" pitchFamily="34" charset="0"/>
              <a:buNone/>
            </a:pPr>
            <a:endParaRPr lang="en-US" sz="1600" dirty="0"/>
          </a:p>
          <a:p>
            <a:pPr defTabSz="914400">
              <a:buFont typeface="Wingdings" panose="05000000000000000000" pitchFamily="2" charset="2"/>
              <a:buChar char="ü"/>
            </a:pPr>
            <a:r>
              <a:rPr lang="en-US" sz="1400" b="1" dirty="0"/>
              <a:t>Parallel research work</a:t>
            </a:r>
            <a:r>
              <a:rPr lang="en-US" sz="1400" dirty="0"/>
              <a:t>: </a:t>
            </a:r>
            <a:endParaRPr lang="he-IL" sz="1400" dirty="0"/>
          </a:p>
          <a:p>
            <a:pPr marL="0" indent="0" defTabSz="914400">
              <a:buNone/>
            </a:pPr>
            <a:r>
              <a:rPr lang="he-IL" sz="1400" dirty="0"/>
              <a:t>     </a:t>
            </a:r>
            <a:r>
              <a:rPr lang="en-US" sz="1400" dirty="0"/>
              <a:t>Establishing a broad infrastructure for execution on a variety of operating systems, including converging </a:t>
            </a:r>
          </a:p>
          <a:p>
            <a:pPr marL="0" indent="0" defTabSz="914400">
              <a:buNone/>
            </a:pPr>
            <a:r>
              <a:rPr lang="en-US" sz="1400" dirty="0"/>
              <a:t>         research</a:t>
            </a:r>
            <a:r>
              <a:rPr lang="he-IL" sz="1400" dirty="0"/>
              <a:t> </a:t>
            </a:r>
            <a:r>
              <a:rPr lang="en-US" sz="1400" dirty="0"/>
              <a:t>processes and tiered supporting procedures.</a:t>
            </a:r>
            <a:endParaRPr lang="he-IL" sz="1400" dirty="0"/>
          </a:p>
          <a:p>
            <a:pPr defTabSz="914400">
              <a:buFont typeface="Wingdings" panose="05000000000000000000" pitchFamily="2" charset="2"/>
              <a:buChar char="ü"/>
            </a:pPr>
            <a:r>
              <a:rPr lang="en-US" sz="1400" b="1" dirty="0"/>
              <a:t>Agile methodology</a:t>
            </a:r>
            <a:r>
              <a:rPr lang="en-US" sz="1400" dirty="0"/>
              <a:t>:</a:t>
            </a:r>
            <a:endParaRPr lang="he-IL" sz="1400" dirty="0"/>
          </a:p>
          <a:p>
            <a:pPr defTabSz="914400">
              <a:buFont typeface="Wingdings" panose="05000000000000000000" pitchFamily="2" charset="2"/>
              <a:buChar char="ü"/>
            </a:pPr>
            <a:r>
              <a:rPr lang="en-US" sz="1400" dirty="0"/>
              <a:t> Working with </a:t>
            </a:r>
            <a:r>
              <a:rPr lang="en-US" sz="1400" dirty="0">
                <a:hlinkClick r:id="rId2"/>
              </a:rPr>
              <a:t>SRS</a:t>
            </a:r>
            <a:r>
              <a:rPr lang="en-US" sz="1400" dirty="0"/>
              <a:t> document and a Scope of Work (</a:t>
            </a:r>
            <a:r>
              <a:rPr lang="en-US" sz="1400" dirty="0">
                <a:hlinkClick r:id="rId3"/>
              </a:rPr>
              <a:t>SOW</a:t>
            </a:r>
            <a:r>
              <a:rPr lang="en-US" sz="1400" dirty="0"/>
              <a:t>) contract, including reflection of the work process on a   Kanban board run on Git Project.</a:t>
            </a:r>
          </a:p>
          <a:p>
            <a:pPr marL="0" indent="0" defTabSz="914400">
              <a:buFont typeface="Arial" panose="020B0604020202020204" pitchFamily="34" charset="0"/>
              <a:buNone/>
            </a:pPr>
            <a:br>
              <a:rPr lang="en-US" sz="1600" dirty="0"/>
            </a:br>
            <a:endParaRPr lang="en-US" sz="1600" dirty="0"/>
          </a:p>
        </p:txBody>
      </p:sp>
      <p:pic>
        <p:nvPicPr>
          <p:cNvPr id="15" name="תמונה 14">
            <a:extLst>
              <a:ext uri="{FF2B5EF4-FFF2-40B4-BE49-F238E27FC236}">
                <a16:creationId xmlns:a16="http://schemas.microsoft.com/office/drawing/2014/main" id="{1DC3624F-EFAE-DBC7-7363-66CEE3009D34}"/>
              </a:ext>
            </a:extLst>
          </p:cNvPr>
          <p:cNvPicPr>
            <a:picLocks noChangeAspect="1"/>
          </p:cNvPicPr>
          <p:nvPr/>
        </p:nvPicPr>
        <p:blipFill>
          <a:blip r:embed="rId4"/>
          <a:stretch>
            <a:fillRect/>
          </a:stretch>
        </p:blipFill>
        <p:spPr>
          <a:xfrm>
            <a:off x="4379482" y="2414648"/>
            <a:ext cx="4093957" cy="1941368"/>
          </a:xfrm>
          <a:prstGeom prst="rect">
            <a:avLst/>
          </a:prstGeom>
        </p:spPr>
      </p:pic>
      <p:pic>
        <p:nvPicPr>
          <p:cNvPr id="22" name="תמונה 21">
            <a:extLst>
              <a:ext uri="{FF2B5EF4-FFF2-40B4-BE49-F238E27FC236}">
                <a16:creationId xmlns:a16="http://schemas.microsoft.com/office/drawing/2014/main" id="{1C72789B-C9DC-CECB-2A6C-B3B4F6DB0BBD}"/>
              </a:ext>
            </a:extLst>
          </p:cNvPr>
          <p:cNvPicPr>
            <a:picLocks noChangeAspect="1"/>
          </p:cNvPicPr>
          <p:nvPr/>
        </p:nvPicPr>
        <p:blipFill>
          <a:blip r:embed="rId5"/>
          <a:stretch>
            <a:fillRect/>
          </a:stretch>
        </p:blipFill>
        <p:spPr>
          <a:xfrm>
            <a:off x="4379482" y="4504335"/>
            <a:ext cx="4367394" cy="2125511"/>
          </a:xfrm>
          <a:prstGeom prst="rect">
            <a:avLst/>
          </a:prstGeom>
        </p:spPr>
      </p:pic>
      <p:pic>
        <p:nvPicPr>
          <p:cNvPr id="24" name="תמונה 23">
            <a:extLst>
              <a:ext uri="{FF2B5EF4-FFF2-40B4-BE49-F238E27FC236}">
                <a16:creationId xmlns:a16="http://schemas.microsoft.com/office/drawing/2014/main" id="{E54BCE0E-435C-9780-11F8-532FC2C39D8C}"/>
              </a:ext>
            </a:extLst>
          </p:cNvPr>
          <p:cNvPicPr>
            <a:picLocks noChangeAspect="1"/>
          </p:cNvPicPr>
          <p:nvPr/>
        </p:nvPicPr>
        <p:blipFill>
          <a:blip r:embed="rId6"/>
          <a:stretch>
            <a:fillRect/>
          </a:stretch>
        </p:blipFill>
        <p:spPr>
          <a:xfrm>
            <a:off x="108063" y="3165894"/>
            <a:ext cx="4095961" cy="3314870"/>
          </a:xfrm>
          <a:prstGeom prst="rect">
            <a:avLst/>
          </a:prstGeom>
        </p:spPr>
      </p:pic>
    </p:spTree>
    <p:extLst>
      <p:ext uri="{BB962C8B-B14F-4D97-AF65-F5344CB8AC3E}">
        <p14:creationId xmlns:p14="http://schemas.microsoft.com/office/powerpoint/2010/main" val="6385769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a:extLst>
            <a:ext uri="{FF2B5EF4-FFF2-40B4-BE49-F238E27FC236}">
              <a16:creationId xmlns:a16="http://schemas.microsoft.com/office/drawing/2014/main" id="{6A8D98C6-2E6A-A3BC-9EAD-306A3795FFE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CD0DBC2-2468-1D46-8CCC-A425993151CC}"/>
              </a:ext>
            </a:extLst>
          </p:cNvPr>
          <p:cNvSpPr>
            <a:spLocks noGrp="1"/>
          </p:cNvSpPr>
          <p:nvPr>
            <p:ph type="title"/>
          </p:nvPr>
        </p:nvSpPr>
        <p:spPr>
          <a:xfrm>
            <a:off x="460237" y="0"/>
            <a:ext cx="8223525" cy="643253"/>
          </a:xfrm>
        </p:spPr>
        <p:txBody>
          <a:bodyPr anchor="b">
            <a:normAutofit/>
          </a:bodyPr>
          <a:lstStyle/>
          <a:p>
            <a:pPr marL="0" lvl="0" indent="0">
              <a:buNone/>
            </a:pPr>
            <a:r>
              <a:rPr lang="en-US" sz="2400" b="1" dirty="0">
                <a:solidFill>
                  <a:srgbClr val="FFFFFF"/>
                </a:solidFill>
              </a:rPr>
              <a:t>Challenges we faced and how we managed</a:t>
            </a:r>
          </a:p>
        </p:txBody>
      </p:sp>
      <p:sp>
        <p:nvSpPr>
          <p:cNvPr id="3" name="Content Placeholder 2">
            <a:extLst>
              <a:ext uri="{FF2B5EF4-FFF2-40B4-BE49-F238E27FC236}">
                <a16:creationId xmlns:a16="http://schemas.microsoft.com/office/drawing/2014/main" id="{C8071A2F-80C2-00F9-7C7D-A84E5CAE2B72}"/>
              </a:ext>
            </a:extLst>
          </p:cNvPr>
          <p:cNvSpPr>
            <a:spLocks noGrp="1"/>
          </p:cNvSpPr>
          <p:nvPr>
            <p:ph idx="1"/>
          </p:nvPr>
        </p:nvSpPr>
        <p:spPr>
          <a:xfrm>
            <a:off x="2164005" y="820288"/>
            <a:ext cx="6023993" cy="1185389"/>
          </a:xfrm>
          <a:noFill/>
        </p:spPr>
        <p:txBody>
          <a:bodyPr wrap="square" rtlCol="1">
            <a:spAutoFit/>
          </a:bodyPr>
          <a:lstStyle/>
          <a:p>
            <a:pPr marL="0" indent="0" defTabSz="914400">
              <a:buNone/>
            </a:pPr>
            <a:endParaRPr lang="en-US" sz="1600" dirty="0"/>
          </a:p>
          <a:p>
            <a:pPr marL="0" indent="0" defTabSz="914400">
              <a:buNone/>
            </a:pPr>
            <a:endParaRPr lang="en-US" sz="1600" dirty="0"/>
          </a:p>
          <a:p>
            <a:pPr marL="0" indent="0" defTabSz="914400">
              <a:buNone/>
            </a:pPr>
            <a:br>
              <a:rPr lang="en-US" sz="1600" dirty="0"/>
            </a:br>
            <a:endParaRPr lang="en-US" sz="1600" dirty="0"/>
          </a:p>
        </p:txBody>
      </p:sp>
      <p:sp>
        <p:nvSpPr>
          <p:cNvPr id="5" name="TextBox 4">
            <a:extLst>
              <a:ext uri="{FF2B5EF4-FFF2-40B4-BE49-F238E27FC236}">
                <a16:creationId xmlns:a16="http://schemas.microsoft.com/office/drawing/2014/main" id="{955AE793-2FF2-C686-5D53-22C9BD22FBB3}"/>
              </a:ext>
            </a:extLst>
          </p:cNvPr>
          <p:cNvSpPr txBox="1"/>
          <p:nvPr/>
        </p:nvSpPr>
        <p:spPr>
          <a:xfrm>
            <a:off x="272867" y="643253"/>
            <a:ext cx="8298751" cy="6063198"/>
          </a:xfrm>
          <a:prstGeom prst="rect">
            <a:avLst/>
          </a:prstGeom>
          <a:noFill/>
        </p:spPr>
        <p:txBody>
          <a:bodyPr wrap="square" rtlCol="0">
            <a:spAutoFit/>
          </a:bodyPr>
          <a:lstStyle/>
          <a:p>
            <a:pPr marL="285750" indent="-285750">
              <a:spcBef>
                <a:spcPts val="1800"/>
              </a:spcBef>
              <a:spcAft>
                <a:spcPts val="1200"/>
              </a:spcAft>
              <a:buFont typeface="Wingdings" panose="05000000000000000000" pitchFamily="2" charset="2"/>
              <a:buChar char="q"/>
            </a:pPr>
            <a:r>
              <a:rPr lang="en-US" sz="1400" dirty="0"/>
              <a:t>Three different platforms – Windows , Linux and Mac to support</a:t>
            </a:r>
            <a:br>
              <a:rPr lang="en-US" sz="1400" dirty="0"/>
            </a:br>
            <a:r>
              <a:rPr lang="en-US" sz="1400" dirty="0"/>
              <a:t>Different python versions , different development environments.</a:t>
            </a:r>
          </a:p>
          <a:p>
            <a:pPr marL="285750" indent="-285750">
              <a:spcBef>
                <a:spcPts val="1800"/>
              </a:spcBef>
              <a:spcAft>
                <a:spcPts val="1200"/>
              </a:spcAft>
              <a:buFont typeface="Wingdings" panose="05000000000000000000" pitchFamily="2" charset="2"/>
              <a:buChar char="q"/>
            </a:pPr>
            <a:r>
              <a:rPr lang="en-US" sz="1400" dirty="0"/>
              <a:t>First we kept a free-style phase – for everybody to learn and research and provide useful ideas. Requirement documents were created. Readme files in GitHub describing code structure , features and how to run</a:t>
            </a:r>
            <a:br>
              <a:rPr lang="en-US" sz="1400" dirty="0"/>
            </a:br>
            <a:r>
              <a:rPr lang="en-US" sz="1400" dirty="0"/>
              <a:t>https://github.com/lmanov1/DL_DiabeticRetinopathyStagePrediction/tree/main</a:t>
            </a:r>
          </a:p>
          <a:p>
            <a:pPr marL="285750" indent="-285750">
              <a:spcBef>
                <a:spcPts val="1800"/>
              </a:spcBef>
              <a:spcAft>
                <a:spcPts val="1200"/>
              </a:spcAft>
              <a:buFont typeface="Wingdings" panose="05000000000000000000" pitchFamily="2" charset="2"/>
              <a:buChar char="q"/>
            </a:pPr>
            <a:r>
              <a:rPr lang="en-US" sz="1400" dirty="0"/>
              <a:t>Starting from this point and on – subsequent results synchronization was done via shared drive location:  in shared document , including pre-agreed set of metrics for unified comparison criteria and notebooks</a:t>
            </a:r>
          </a:p>
          <a:p>
            <a:pPr marL="285750" indent="-285750">
              <a:spcBef>
                <a:spcPts val="1800"/>
              </a:spcBef>
              <a:spcAft>
                <a:spcPts val="1200"/>
              </a:spcAft>
              <a:buFont typeface="Wingdings" panose="05000000000000000000" pitchFamily="2" charset="2"/>
              <a:buChar char="q"/>
            </a:pPr>
            <a:r>
              <a:rPr lang="en-US" sz="1400" dirty="0"/>
              <a:t>Widely agreed code kept in GitHub, features development managed in branches and with follow up using GitHub issues and conversations.</a:t>
            </a:r>
          </a:p>
          <a:p>
            <a:pPr marL="285750" indent="-285750">
              <a:spcBef>
                <a:spcPts val="1800"/>
              </a:spcBef>
              <a:spcAft>
                <a:spcPts val="1200"/>
              </a:spcAft>
              <a:buFont typeface="Wingdings" panose="05000000000000000000" pitchFamily="2" charset="2"/>
              <a:buChar char="q"/>
            </a:pPr>
            <a:r>
              <a:rPr lang="en-US" sz="1400" dirty="0"/>
              <a:t>As training is very heavy  – subsequent models were run on AWS Jupiter machine as most of us have no GPU or not enough memory resources @ dev environment. </a:t>
            </a:r>
          </a:p>
          <a:p>
            <a:pPr marL="285750" indent="-285750">
              <a:spcBef>
                <a:spcPts val="1800"/>
              </a:spcBef>
              <a:spcAft>
                <a:spcPts val="1200"/>
              </a:spcAft>
              <a:buFont typeface="Wingdings" panose="05000000000000000000" pitchFamily="2" charset="2"/>
              <a:buChar char="q"/>
            </a:pPr>
            <a:r>
              <a:rPr lang="en-US" sz="1400" dirty="0"/>
              <a:t>The results and performance evaluation are kept in shared document in drive. Multiple meetings kept , multiple hands-on sessions to solve problems.</a:t>
            </a:r>
          </a:p>
          <a:p>
            <a:pPr marL="285750" indent="-285750">
              <a:spcBef>
                <a:spcPts val="1800"/>
              </a:spcBef>
              <a:spcAft>
                <a:spcPts val="1200"/>
              </a:spcAft>
              <a:buFont typeface="Wingdings" panose="05000000000000000000" pitchFamily="2" charset="2"/>
              <a:buChar char="q"/>
            </a:pPr>
            <a:r>
              <a:rPr lang="en-US" sz="1400" dirty="0"/>
              <a:t>Weekly meeting, brainstorming, audit issues, and tasks-  Think Agile keep the  pace. </a:t>
            </a:r>
            <a:r>
              <a:rPr lang="en-US" sz="1400" dirty="0">
                <a:sym typeface="Wingdings" panose="05000000000000000000" pitchFamily="2" charset="2"/>
              </a:rPr>
              <a:t></a:t>
            </a:r>
            <a:endParaRPr lang="en-US" sz="1400" dirty="0"/>
          </a:p>
        </p:txBody>
      </p:sp>
    </p:spTree>
    <p:extLst>
      <p:ext uri="{BB962C8B-B14F-4D97-AF65-F5344CB8AC3E}">
        <p14:creationId xmlns:p14="http://schemas.microsoft.com/office/powerpoint/2010/main" val="4267012293"/>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A5F1C-55C6-EEE6-65BF-8074D2AAD726}"/>
            </a:ext>
          </a:extLst>
        </p:cNvPr>
        <p:cNvGrpSpPr/>
        <p:nvPr/>
      </p:nvGrpSpPr>
      <p:grpSpPr>
        <a:xfrm>
          <a:off x="0" y="0"/>
          <a:ext cx="0" cy="0"/>
          <a:chOff x="0" y="0"/>
          <a:chExt cx="0" cy="0"/>
        </a:xfrm>
      </p:grpSpPr>
      <p:pic>
        <p:nvPicPr>
          <p:cNvPr id="4" name="תמונה 3" descr="תמונה שמכילה טקסט, בתוך מבנה, מכשיר פלט, צג מחשב&#10;&#10;התיאור נוצר באופן אוטומטי">
            <a:extLst>
              <a:ext uri="{FF2B5EF4-FFF2-40B4-BE49-F238E27FC236}">
                <a16:creationId xmlns:a16="http://schemas.microsoft.com/office/drawing/2014/main" id="{24787433-702D-A2BB-CC67-883F4D849586}"/>
              </a:ext>
            </a:extLst>
          </p:cNvPr>
          <p:cNvPicPr>
            <a:picLocks noChangeAspect="1"/>
          </p:cNvPicPr>
          <p:nvPr/>
        </p:nvPicPr>
        <p:blipFill>
          <a:blip r:embed="rId2"/>
          <a:stretch>
            <a:fillRect/>
          </a:stretch>
        </p:blipFill>
        <p:spPr>
          <a:xfrm>
            <a:off x="863600" y="4175759"/>
            <a:ext cx="7710904" cy="2019701"/>
          </a:xfrm>
          <a:prstGeom prst="rect">
            <a:avLst/>
          </a:prstGeom>
        </p:spPr>
      </p:pic>
      <p:sp>
        <p:nvSpPr>
          <p:cNvPr id="2" name="Title 1">
            <a:extLst>
              <a:ext uri="{FF2B5EF4-FFF2-40B4-BE49-F238E27FC236}">
                <a16:creationId xmlns:a16="http://schemas.microsoft.com/office/drawing/2014/main" id="{DC690A85-4F49-AB95-9824-E1E9A0A0DAC1}"/>
              </a:ext>
            </a:extLst>
          </p:cNvPr>
          <p:cNvSpPr>
            <a:spLocks noGrp="1"/>
          </p:cNvSpPr>
          <p:nvPr>
            <p:ph type="title"/>
          </p:nvPr>
        </p:nvSpPr>
        <p:spPr>
          <a:xfrm>
            <a:off x="350979" y="355458"/>
            <a:ext cx="8223525" cy="413809"/>
          </a:xfrm>
        </p:spPr>
        <p:txBody>
          <a:bodyPr anchor="b">
            <a:normAutofit fontScale="90000"/>
          </a:bodyPr>
          <a:lstStyle/>
          <a:p>
            <a:pPr marL="0" lvl="0" indent="0">
              <a:buNone/>
            </a:pPr>
            <a:r>
              <a:rPr lang="en-US" sz="3500" dirty="0">
                <a:solidFill>
                  <a:srgbClr val="FFFFFF"/>
                </a:solidFill>
              </a:rPr>
              <a:t>Stretch features </a:t>
            </a:r>
          </a:p>
        </p:txBody>
      </p:sp>
      <p:sp>
        <p:nvSpPr>
          <p:cNvPr id="5" name="TextBox 4">
            <a:extLst>
              <a:ext uri="{FF2B5EF4-FFF2-40B4-BE49-F238E27FC236}">
                <a16:creationId xmlns:a16="http://schemas.microsoft.com/office/drawing/2014/main" id="{29DF15F7-711F-D84A-EA60-9BC6BD3EB7A0}"/>
              </a:ext>
            </a:extLst>
          </p:cNvPr>
          <p:cNvSpPr txBox="1"/>
          <p:nvPr/>
        </p:nvSpPr>
        <p:spPr>
          <a:xfrm>
            <a:off x="625641" y="1379621"/>
            <a:ext cx="7948863" cy="2569934"/>
          </a:xfrm>
          <a:prstGeom prst="rect">
            <a:avLst/>
          </a:prstGeom>
          <a:noFill/>
        </p:spPr>
        <p:txBody>
          <a:bodyPr wrap="square" rtlCol="0">
            <a:spAutoFit/>
          </a:bodyPr>
          <a:lstStyle/>
          <a:p>
            <a:pPr algn="l">
              <a:spcBef>
                <a:spcPts val="1800"/>
              </a:spcBef>
              <a:spcAft>
                <a:spcPts val="1200"/>
              </a:spcAft>
            </a:pPr>
            <a:r>
              <a:rPr lang="en-US" b="1" i="0" dirty="0">
                <a:solidFill>
                  <a:srgbClr val="DADADA"/>
                </a:solidFill>
                <a:effectLst/>
                <a:latin typeface="-apple-system"/>
              </a:rPr>
              <a:t>LLM\RAG Assistant Integration</a:t>
            </a:r>
          </a:p>
          <a:p>
            <a:pPr algn="l">
              <a:buFont typeface="Arial" panose="020B0604020202020204" pitchFamily="34" charset="0"/>
              <a:buChar char="•"/>
            </a:pPr>
            <a:r>
              <a:rPr lang="en-US" b="0" i="0" dirty="0">
                <a:solidFill>
                  <a:srgbClr val="DADADA"/>
                </a:solidFill>
                <a:effectLst/>
                <a:latin typeface="-apple-system"/>
              </a:rPr>
              <a:t>Integrate an LLM assistant to act as a virtual doctor.</a:t>
            </a:r>
          </a:p>
          <a:p>
            <a:pPr algn="l">
              <a:buFont typeface="Arial" panose="020B0604020202020204" pitchFamily="34" charset="0"/>
              <a:buChar char="•"/>
            </a:pPr>
            <a:r>
              <a:rPr lang="en-US" b="0" i="0" dirty="0">
                <a:solidFill>
                  <a:srgbClr val="DADADA"/>
                </a:solidFill>
                <a:effectLst/>
                <a:latin typeface="-apple-system"/>
              </a:rPr>
              <a:t>Implement functionalities for anamnesis, analysis, and providing recommendations. – </a:t>
            </a:r>
            <a:r>
              <a:rPr lang="en-US" b="0" i="0" dirty="0">
                <a:solidFill>
                  <a:srgbClr val="00B050"/>
                </a:solidFill>
                <a:effectLst/>
                <a:latin typeface="-apple-system"/>
              </a:rPr>
              <a:t>DONE.  </a:t>
            </a:r>
            <a:r>
              <a:rPr lang="en-US" b="0" i="0" dirty="0">
                <a:solidFill>
                  <a:srgbClr val="00B050"/>
                </a:solidFill>
                <a:effectLst/>
                <a:latin typeface="-apple-system"/>
                <a:hlinkClick r:id="rId3"/>
              </a:rPr>
              <a:t>Link</a:t>
            </a:r>
            <a:r>
              <a:rPr lang="en-US" b="0" i="0" dirty="0">
                <a:solidFill>
                  <a:srgbClr val="DADADA"/>
                </a:solidFill>
                <a:effectLst/>
                <a:latin typeface="-apple-system"/>
              </a:rPr>
              <a:t> </a:t>
            </a:r>
          </a:p>
          <a:p>
            <a:pPr algn="l">
              <a:spcBef>
                <a:spcPts val="1800"/>
              </a:spcBef>
              <a:spcAft>
                <a:spcPts val="1200"/>
              </a:spcAft>
            </a:pPr>
            <a:r>
              <a:rPr lang="en-US" b="1" i="0" dirty="0">
                <a:solidFill>
                  <a:srgbClr val="DADADA"/>
                </a:solidFill>
                <a:effectLst/>
                <a:latin typeface="-apple-system"/>
              </a:rPr>
              <a:t>Additional Disease Classification</a:t>
            </a:r>
          </a:p>
          <a:p>
            <a:pPr algn="l">
              <a:buFont typeface="Arial" panose="020B0604020202020204" pitchFamily="34" charset="0"/>
              <a:buChar char="•"/>
            </a:pPr>
            <a:r>
              <a:rPr lang="en-US" b="0" i="0" dirty="0">
                <a:solidFill>
                  <a:srgbClr val="DADADA"/>
                </a:solidFill>
                <a:effectLst/>
                <a:latin typeface="-apple-system"/>
              </a:rPr>
              <a:t>Extend the model to classify other eye diseases like cataracts and glaucoma.</a:t>
            </a:r>
          </a:p>
          <a:p>
            <a:pPr algn="l">
              <a:buFont typeface="Arial" panose="020B0604020202020204" pitchFamily="34" charset="0"/>
              <a:buChar char="•"/>
            </a:pPr>
            <a:r>
              <a:rPr lang="en-US" b="0" i="0" dirty="0">
                <a:solidFill>
                  <a:srgbClr val="DADADA"/>
                </a:solidFill>
                <a:effectLst/>
                <a:latin typeface="-apple-system"/>
              </a:rPr>
              <a:t>Adjust the label set and retrain the model accordingly.</a:t>
            </a:r>
          </a:p>
        </p:txBody>
      </p:sp>
    </p:spTree>
    <p:extLst>
      <p:ext uri="{BB962C8B-B14F-4D97-AF65-F5344CB8AC3E}">
        <p14:creationId xmlns:p14="http://schemas.microsoft.com/office/powerpoint/2010/main" val="3512940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68C60D-F6EE-7DCA-7FEB-865F0DEFE55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00C467-F670-2A0E-C92C-116EE0338703}"/>
              </a:ext>
            </a:extLst>
          </p:cNvPr>
          <p:cNvSpPr>
            <a:spLocks noGrp="1"/>
          </p:cNvSpPr>
          <p:nvPr>
            <p:ph type="title"/>
          </p:nvPr>
        </p:nvSpPr>
        <p:spPr>
          <a:xfrm>
            <a:off x="110349" y="241539"/>
            <a:ext cx="8223525" cy="520461"/>
          </a:xfrm>
        </p:spPr>
        <p:txBody>
          <a:bodyPr anchor="b">
            <a:normAutofit/>
          </a:bodyPr>
          <a:lstStyle/>
          <a:p>
            <a:pPr marL="0" lvl="0" indent="0">
              <a:buNone/>
            </a:pPr>
            <a:r>
              <a:rPr lang="en-US" sz="2800" b="1" dirty="0">
                <a:solidFill>
                  <a:srgbClr val="FFFFFF"/>
                </a:solidFill>
              </a:rPr>
              <a:t>Side research done by team members </a:t>
            </a:r>
          </a:p>
        </p:txBody>
      </p:sp>
      <p:sp>
        <p:nvSpPr>
          <p:cNvPr id="3" name="Content Placeholder 2">
            <a:extLst>
              <a:ext uri="{FF2B5EF4-FFF2-40B4-BE49-F238E27FC236}">
                <a16:creationId xmlns:a16="http://schemas.microsoft.com/office/drawing/2014/main" id="{58410436-23D1-6555-A52D-1879FB31C3D5}"/>
              </a:ext>
            </a:extLst>
          </p:cNvPr>
          <p:cNvSpPr>
            <a:spLocks noGrp="1"/>
          </p:cNvSpPr>
          <p:nvPr>
            <p:ph idx="1"/>
          </p:nvPr>
        </p:nvSpPr>
        <p:spPr>
          <a:xfrm>
            <a:off x="2164005" y="820288"/>
            <a:ext cx="6023993" cy="1185389"/>
          </a:xfrm>
          <a:noFill/>
        </p:spPr>
        <p:txBody>
          <a:bodyPr wrap="square" rtlCol="1">
            <a:spAutoFit/>
          </a:bodyPr>
          <a:lstStyle/>
          <a:p>
            <a:pPr marL="0" indent="0" defTabSz="914400">
              <a:buNone/>
            </a:pPr>
            <a:endParaRPr lang="en-US" sz="1600" dirty="0"/>
          </a:p>
          <a:p>
            <a:pPr marL="0" indent="0" defTabSz="914400">
              <a:buNone/>
            </a:pPr>
            <a:endParaRPr lang="en-US" sz="1600" dirty="0"/>
          </a:p>
          <a:p>
            <a:pPr marL="0" indent="0" defTabSz="914400">
              <a:buNone/>
            </a:pPr>
            <a:br>
              <a:rPr lang="en-US" sz="1600" dirty="0"/>
            </a:br>
            <a:endParaRPr lang="en-US" sz="1600" dirty="0"/>
          </a:p>
        </p:txBody>
      </p:sp>
      <p:sp>
        <p:nvSpPr>
          <p:cNvPr id="4" name="TextBox 3">
            <a:extLst>
              <a:ext uri="{FF2B5EF4-FFF2-40B4-BE49-F238E27FC236}">
                <a16:creationId xmlns:a16="http://schemas.microsoft.com/office/drawing/2014/main" id="{7EE7AC66-20DA-6F80-5996-200520C1E745}"/>
              </a:ext>
            </a:extLst>
          </p:cNvPr>
          <p:cNvSpPr txBox="1"/>
          <p:nvPr/>
        </p:nvSpPr>
        <p:spPr>
          <a:xfrm>
            <a:off x="50351" y="820288"/>
            <a:ext cx="8875294" cy="5909310"/>
          </a:xfrm>
          <a:prstGeom prst="rect">
            <a:avLst/>
          </a:prstGeom>
          <a:noFill/>
        </p:spPr>
        <p:txBody>
          <a:bodyPr wrap="square" rtlCol="0">
            <a:spAutoFit/>
          </a:bodyPr>
          <a:lstStyle/>
          <a:p>
            <a:r>
              <a:rPr lang="en-US" dirty="0"/>
              <a:t>Features that team implemented but was not merged into main branch</a:t>
            </a:r>
          </a:p>
          <a:p>
            <a:pPr marL="285750" indent="-285750">
              <a:buFont typeface="Wingdings" panose="05000000000000000000" pitchFamily="2" charset="2"/>
              <a:buChar char="q"/>
            </a:pPr>
            <a:r>
              <a:rPr lang="en-US" dirty="0"/>
              <a:t>Fine tuning with Lr find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Custom (accumulating) recall  and f1 as fast ai’s learner metrics for loss function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err="1"/>
              <a:t>Keras</a:t>
            </a:r>
            <a:r>
              <a:rPr lang="en-US" dirty="0"/>
              <a:t> models, mapping  </a:t>
            </a:r>
            <a:r>
              <a:rPr lang="en-US" dirty="0" err="1"/>
              <a:t>keras</a:t>
            </a:r>
            <a:r>
              <a:rPr lang="en-US" dirty="0"/>
              <a:t> models to torch format with ONNX</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Upscaling images with </a:t>
            </a:r>
            <a:r>
              <a:rPr lang="en-US" dirty="0" err="1"/>
              <a:t>Optuna</a:t>
            </a:r>
            <a:endParaRPr lang="en-US" dirty="0"/>
          </a:p>
          <a:p>
            <a:pPr marL="285750" indent="-285750">
              <a:buFont typeface="Wingdings" panose="05000000000000000000" pitchFamily="2" charset="2"/>
              <a:buChar char="q"/>
            </a:pPr>
            <a:r>
              <a:rPr lang="en-US" dirty="0"/>
              <a:t>Working with other image sizes (600x600)</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Web application (EU uploading images for inference remotely), as an addition to a Hagging Face space for inference and evaluation</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Class weights also for learner’s loss function </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Configuration and argparser for different options like class weights handling (yes/no) , used  dataset , explicit model to load, evaluation or training modes , model format to use.</a:t>
            </a:r>
          </a:p>
          <a:p>
            <a:pPr marL="285750" indent="-285750">
              <a:buFont typeface="Wingdings" panose="05000000000000000000" pitchFamily="2" charset="2"/>
              <a:buChar char="q"/>
            </a:pPr>
            <a:endParaRPr lang="en-US" dirty="0"/>
          </a:p>
          <a:p>
            <a:pPr marL="285750" indent="-285750">
              <a:buFont typeface="Wingdings" panose="05000000000000000000" pitchFamily="2" charset="2"/>
              <a:buChar char="q"/>
            </a:pPr>
            <a:r>
              <a:rPr lang="en-US" dirty="0"/>
              <a:t>Custom data preprocessing pipeline using callbacks with sharpen/denoise/Laplacian sharpen/</a:t>
            </a:r>
            <a:r>
              <a:rPr lang="en-US" dirty="0" err="1"/>
              <a:t>high_pass_filter</a:t>
            </a:r>
            <a:r>
              <a:rPr lang="en-US" dirty="0"/>
              <a:t>/</a:t>
            </a:r>
            <a:r>
              <a:rPr lang="en-US" dirty="0" err="1"/>
              <a:t>enhance_contrast</a:t>
            </a:r>
            <a:r>
              <a:rPr lang="en-US" dirty="0"/>
              <a:t>/</a:t>
            </a:r>
            <a:r>
              <a:rPr lang="en-US" dirty="0" err="1"/>
              <a:t>adjust_gamma</a:t>
            </a:r>
            <a:r>
              <a:rPr lang="en-US" dirty="0"/>
              <a:t>/clam</a:t>
            </a:r>
          </a:p>
        </p:txBody>
      </p:sp>
    </p:spTree>
    <p:extLst>
      <p:ext uri="{BB962C8B-B14F-4D97-AF65-F5344CB8AC3E}">
        <p14:creationId xmlns:p14="http://schemas.microsoft.com/office/powerpoint/2010/main" val="10629409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a:bodyPr>
          <a:lstStyle/>
          <a:p>
            <a:pPr marL="0" indent="0">
              <a:buNone/>
            </a:pPr>
            <a:r>
              <a:rPr lang="en-US" dirty="0"/>
              <a:t># Define the </a:t>
            </a:r>
            <a:r>
              <a:rPr lang="en-US" dirty="0" err="1"/>
              <a:t>DataBlock</a:t>
            </a:r>
            <a:endParaRPr lang="en-US" dirty="0"/>
          </a:p>
          <a:p>
            <a:pPr marL="0" indent="0">
              <a:buNone/>
            </a:pPr>
            <a:r>
              <a:rPr lang="en-US" dirty="0" err="1"/>
              <a:t>dblock</a:t>
            </a:r>
            <a:r>
              <a:rPr lang="en-US" dirty="0"/>
              <a:t> = </a:t>
            </a:r>
            <a:r>
              <a:rPr lang="en-US" dirty="0" err="1"/>
              <a:t>DataBlock</a:t>
            </a:r>
            <a:r>
              <a:rPr lang="en-US" dirty="0"/>
              <a:t>(</a:t>
            </a:r>
          </a:p>
          <a:p>
            <a:pPr marL="0" indent="0">
              <a:buNone/>
            </a:pPr>
            <a:r>
              <a:rPr lang="en-US" dirty="0"/>
              <a:t>    blocks=(</a:t>
            </a:r>
            <a:r>
              <a:rPr lang="en-US" dirty="0" err="1"/>
              <a:t>ImageBlock,CategoryBlock</a:t>
            </a:r>
            <a:r>
              <a:rPr lang="en-US" dirty="0"/>
              <a:t>),     </a:t>
            </a:r>
          </a:p>
          <a:p>
            <a:pPr marL="0" indent="0">
              <a:buNone/>
            </a:pPr>
            <a:r>
              <a:rPr lang="en-US" dirty="0"/>
              <a:t>   	</a:t>
            </a:r>
            <a:r>
              <a:rPr lang="en-US" dirty="0" err="1"/>
              <a:t>get_items</a:t>
            </a:r>
            <a:r>
              <a:rPr lang="en-US" dirty="0"/>
              <a:t>=</a:t>
            </a:r>
            <a:r>
              <a:rPr lang="en-US" dirty="0" err="1"/>
              <a:t>get_image_files</a:t>
            </a:r>
            <a:r>
              <a:rPr lang="en-US" dirty="0"/>
              <a:t>, </a:t>
            </a:r>
          </a:p>
          <a:p>
            <a:pPr marL="0" indent="0">
              <a:buNone/>
            </a:pPr>
            <a:r>
              <a:rPr lang="en-US" dirty="0"/>
              <a:t>     splitter=</a:t>
            </a:r>
            <a:r>
              <a:rPr lang="en-US" dirty="0" err="1"/>
              <a:t>RandomSplitter</a:t>
            </a:r>
            <a:r>
              <a:rPr lang="en-US" dirty="0"/>
              <a:t>(</a:t>
            </a:r>
            <a:r>
              <a:rPr lang="en-US" dirty="0" err="1"/>
              <a:t>valid_pct</a:t>
            </a:r>
            <a:r>
              <a:rPr lang="en-US" dirty="0"/>
              <a:t>=0.2, 									seed=42),  </a:t>
            </a:r>
          </a:p>
          <a:p>
            <a:pPr marL="0" indent="0">
              <a:buNone/>
            </a:pPr>
            <a:r>
              <a:rPr lang="en-US" dirty="0"/>
              <a:t>    </a:t>
            </a:r>
            <a:r>
              <a:rPr lang="en-US" dirty="0" err="1"/>
              <a:t>get_y</a:t>
            </a:r>
            <a:r>
              <a:rPr lang="en-US" dirty="0"/>
              <a:t>=</a:t>
            </a:r>
            <a:r>
              <a:rPr lang="en-US" dirty="0" err="1"/>
              <a:t>parent_label</a:t>
            </a:r>
            <a:r>
              <a:rPr lang="en-US" dirty="0"/>
              <a:t>, </a:t>
            </a:r>
          </a:p>
          <a:p>
            <a:pPr marL="0" indent="0">
              <a:buNone/>
            </a:pPr>
            <a:r>
              <a:rPr lang="en-US" dirty="0"/>
              <a:t>    </a:t>
            </a:r>
            <a:r>
              <a:rPr lang="en-US" dirty="0" err="1"/>
              <a:t>item_tfms</a:t>
            </a:r>
            <a:r>
              <a:rPr lang="en-US" dirty="0"/>
              <a:t>=Resize(460),  </a:t>
            </a:r>
          </a:p>
          <a:p>
            <a:pPr marL="0" indent="0">
              <a:buNone/>
            </a:pPr>
            <a:r>
              <a:rPr lang="en-US" dirty="0"/>
              <a:t>    </a:t>
            </a:r>
            <a:r>
              <a:rPr lang="en-US" dirty="0" err="1"/>
              <a:t>batch_tfms</a:t>
            </a:r>
            <a:r>
              <a:rPr lang="en-US" dirty="0"/>
              <a:t>=</a:t>
            </a:r>
            <a:r>
              <a:rPr lang="en-US" dirty="0" err="1"/>
              <a:t>aug_transforms</a:t>
            </a:r>
            <a:r>
              <a:rPr lang="en-US" dirty="0"/>
              <a:t>(size=224)</a:t>
            </a:r>
          </a:p>
          <a:p>
            <a:pPr marL="0" indent="0">
              <a:buNone/>
            </a:pPr>
            <a:r>
              <a:rPr lang="en-US" dirty="0"/>
              <a:t>)</a:t>
            </a:r>
          </a:p>
          <a:p>
            <a:pPr marL="0" indent="0">
              <a:buNone/>
            </a:pPr>
            <a:br>
              <a:rPr lang="en-US" dirty="0"/>
            </a:br>
            <a:r>
              <a:rPr lang="en-US" dirty="0"/>
              <a:t>path = Path('data/train19')</a:t>
            </a:r>
          </a:p>
          <a:p>
            <a:pPr marL="0" indent="0">
              <a:buNone/>
            </a:pPr>
            <a:r>
              <a:rPr lang="en-US" dirty="0" err="1"/>
              <a:t>dls</a:t>
            </a:r>
            <a:r>
              <a:rPr lang="en-US" dirty="0"/>
              <a:t> = </a:t>
            </a:r>
            <a:r>
              <a:rPr lang="en-US" dirty="0" err="1"/>
              <a:t>dblock.dataloaders</a:t>
            </a:r>
            <a:r>
              <a:rPr lang="en-US" dirty="0"/>
              <a:t>(path, </a:t>
            </a:r>
            <a:r>
              <a:rPr lang="en-US" dirty="0" err="1"/>
              <a:t>bs</a:t>
            </a:r>
            <a:r>
              <a:rPr lang="en-US" dirty="0"/>
              <a:t>=8, 									</a:t>
            </a:r>
            <a:r>
              <a:rPr lang="en-US" dirty="0" err="1"/>
              <a:t>num_workers</a:t>
            </a:r>
            <a:r>
              <a:rPr lang="en-US" dirty="0"/>
              <a:t>=0)</a:t>
            </a:r>
          </a:p>
          <a:p>
            <a:pPr marL="0" indent="0">
              <a:buNone/>
            </a:pPr>
            <a:br>
              <a:rPr lang="en-US" dirty="0"/>
            </a:br>
            <a:endParaRPr lang="en-US" dirty="0"/>
          </a:p>
          <a:p>
            <a:endParaRPr lang="he-IL" sz="6400" dirty="0"/>
          </a:p>
        </p:txBody>
      </p:sp>
      <p:sp>
        <p:nvSpPr>
          <p:cNvPr id="4" name="לחצן פעולה: חזרה 3">
            <a:hlinkClick r:id="rId2" action="ppaction://hlinksldjump" highlightClick="1"/>
          </p:cNvPr>
          <p:cNvSpPr/>
          <p:nvPr/>
        </p:nvSpPr>
        <p:spPr>
          <a:xfrm>
            <a:off x="7280694" y="5503653"/>
            <a:ext cx="474453" cy="509409"/>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dirty="0"/>
          </a:p>
        </p:txBody>
      </p:sp>
    </p:spTree>
    <p:extLst>
      <p:ext uri="{BB962C8B-B14F-4D97-AF65-F5344CB8AC3E}">
        <p14:creationId xmlns:p14="http://schemas.microsoft.com/office/powerpoint/2010/main" val="157443901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fontScale="32500" lnSpcReduction="20000"/>
          </a:bodyPr>
          <a:lstStyle/>
          <a:p>
            <a:pPr marL="0" indent="0">
              <a:buNone/>
            </a:pPr>
            <a:r>
              <a:rPr lang="en-US" sz="6400" dirty="0"/>
              <a:t>class </a:t>
            </a:r>
            <a:r>
              <a:rPr lang="en-US" sz="6400" dirty="0" err="1"/>
              <a:t>EarlyStopping</a:t>
            </a:r>
            <a:r>
              <a:rPr lang="en-US" sz="6400" dirty="0"/>
              <a:t>:</a:t>
            </a:r>
          </a:p>
          <a:p>
            <a:pPr marL="0" indent="0">
              <a:buNone/>
            </a:pPr>
            <a:br>
              <a:rPr lang="en-US" sz="6400" dirty="0"/>
            </a:br>
            <a:r>
              <a:rPr lang="en-US" sz="6400" dirty="0"/>
              <a:t>    </a:t>
            </a:r>
            <a:r>
              <a:rPr lang="en-US" sz="6400" dirty="0" err="1"/>
              <a:t>def</a:t>
            </a:r>
            <a:r>
              <a:rPr lang="en-US" sz="6400" dirty="0"/>
              <a:t> __</a:t>
            </a:r>
            <a:r>
              <a:rPr lang="en-US" sz="6400" dirty="0" err="1"/>
              <a:t>init</a:t>
            </a:r>
            <a:r>
              <a:rPr lang="en-US" sz="6400" dirty="0"/>
              <a:t>__(self, patience=5, </a:t>
            </a:r>
            <a:r>
              <a:rPr lang="en-US" sz="6400" dirty="0" err="1"/>
              <a:t>min_delta</a:t>
            </a:r>
            <a:r>
              <a:rPr lang="en-US" sz="6400" dirty="0"/>
              <a:t>=0.0):</a:t>
            </a:r>
          </a:p>
          <a:p>
            <a:pPr marL="0" indent="0">
              <a:buNone/>
            </a:pPr>
            <a:r>
              <a:rPr lang="en-US" sz="6400" dirty="0"/>
              <a:t>        </a:t>
            </a:r>
            <a:r>
              <a:rPr lang="en-US" sz="6400" dirty="0" err="1"/>
              <a:t>self.patience</a:t>
            </a:r>
            <a:r>
              <a:rPr lang="en-US" sz="6400" dirty="0"/>
              <a:t> = patience</a:t>
            </a:r>
          </a:p>
          <a:p>
            <a:pPr marL="0" indent="0">
              <a:buNone/>
            </a:pPr>
            <a:r>
              <a:rPr lang="en-US" sz="6400" dirty="0"/>
              <a:t>        </a:t>
            </a:r>
            <a:r>
              <a:rPr lang="en-US" sz="6400" dirty="0" err="1"/>
              <a:t>self.min_delta</a:t>
            </a:r>
            <a:r>
              <a:rPr lang="en-US" sz="6400" dirty="0"/>
              <a:t> = </a:t>
            </a:r>
            <a:r>
              <a:rPr lang="en-US" sz="6400" dirty="0" err="1"/>
              <a:t>min_delta</a:t>
            </a:r>
            <a:endParaRPr lang="en-US" sz="6400" dirty="0"/>
          </a:p>
          <a:p>
            <a:pPr marL="0" indent="0">
              <a:buNone/>
            </a:pPr>
            <a:r>
              <a:rPr lang="en-US" sz="6400" dirty="0"/>
              <a:t>        </a:t>
            </a:r>
            <a:r>
              <a:rPr lang="en-US" sz="6400" dirty="0" err="1"/>
              <a:t>self.counter</a:t>
            </a:r>
            <a:r>
              <a:rPr lang="en-US" sz="6400" dirty="0"/>
              <a:t> = 0</a:t>
            </a:r>
          </a:p>
          <a:p>
            <a:pPr marL="0" indent="0">
              <a:buNone/>
            </a:pPr>
            <a:r>
              <a:rPr lang="en-US" sz="6400" dirty="0"/>
              <a:t>        </a:t>
            </a:r>
            <a:r>
              <a:rPr lang="en-US" sz="6400" dirty="0" err="1"/>
              <a:t>self.best_loss</a:t>
            </a:r>
            <a:r>
              <a:rPr lang="en-US" sz="6400" dirty="0"/>
              <a:t> = float('</a:t>
            </a:r>
            <a:r>
              <a:rPr lang="en-US" sz="6400" dirty="0" err="1"/>
              <a:t>inf</a:t>
            </a:r>
            <a:r>
              <a:rPr lang="en-US" sz="6400" dirty="0"/>
              <a:t>')</a:t>
            </a:r>
          </a:p>
          <a:p>
            <a:pPr marL="0" indent="0">
              <a:buNone/>
            </a:pPr>
            <a:r>
              <a:rPr lang="en-US" sz="6400" dirty="0"/>
              <a:t>        </a:t>
            </a:r>
            <a:r>
              <a:rPr lang="en-US" sz="6400" dirty="0" err="1"/>
              <a:t>self.stopped_epoch</a:t>
            </a:r>
            <a:r>
              <a:rPr lang="en-US" sz="6400" dirty="0"/>
              <a:t> = 0</a:t>
            </a:r>
          </a:p>
          <a:p>
            <a:pPr marL="0" indent="0">
              <a:buNone/>
            </a:pPr>
            <a:br>
              <a:rPr lang="en-US" sz="6400" dirty="0"/>
            </a:br>
            <a:r>
              <a:rPr lang="en-US" sz="6400" dirty="0"/>
              <a:t>    </a:t>
            </a:r>
            <a:r>
              <a:rPr lang="en-US" sz="6400" dirty="0" err="1"/>
              <a:t>def</a:t>
            </a:r>
            <a:r>
              <a:rPr lang="en-US" sz="6400" dirty="0"/>
              <a:t> __call__(self, </a:t>
            </a:r>
            <a:r>
              <a:rPr lang="en-US" sz="6400" dirty="0" err="1"/>
              <a:t>val_loss</a:t>
            </a:r>
            <a:r>
              <a:rPr lang="en-US" sz="6400" dirty="0"/>
              <a:t>):</a:t>
            </a:r>
          </a:p>
          <a:p>
            <a:pPr marL="0" indent="0">
              <a:buNone/>
            </a:pPr>
            <a:r>
              <a:rPr lang="en-US" sz="6400" dirty="0"/>
              <a:t>                if </a:t>
            </a:r>
            <a:r>
              <a:rPr lang="en-US" sz="6400" dirty="0" err="1"/>
              <a:t>self.best_loss</a:t>
            </a:r>
            <a:r>
              <a:rPr lang="en-US" sz="6400" dirty="0"/>
              <a:t> - </a:t>
            </a:r>
            <a:r>
              <a:rPr lang="en-US" sz="6400" dirty="0" err="1"/>
              <a:t>val_loss</a:t>
            </a:r>
            <a:r>
              <a:rPr lang="en-US" sz="6400" dirty="0"/>
              <a:t> &gt; </a:t>
            </a:r>
            <a:r>
              <a:rPr lang="en-US" sz="6400" dirty="0" err="1"/>
              <a:t>self.min_delta</a:t>
            </a:r>
            <a:r>
              <a:rPr lang="en-US" sz="6400" dirty="0"/>
              <a:t>:</a:t>
            </a:r>
          </a:p>
          <a:p>
            <a:pPr marL="0" indent="0">
              <a:buNone/>
            </a:pPr>
            <a:r>
              <a:rPr lang="en-US" sz="6400" dirty="0"/>
              <a:t>            </a:t>
            </a:r>
            <a:r>
              <a:rPr lang="en-US" sz="6400" dirty="0" err="1"/>
              <a:t>self.best_loss</a:t>
            </a:r>
            <a:r>
              <a:rPr lang="en-US" sz="6400" dirty="0"/>
              <a:t> = </a:t>
            </a:r>
            <a:r>
              <a:rPr lang="en-US" sz="6400" dirty="0" err="1"/>
              <a:t>val_loss</a:t>
            </a:r>
            <a:endParaRPr lang="en-US" sz="6400" dirty="0"/>
          </a:p>
          <a:p>
            <a:pPr marL="0" indent="0">
              <a:buNone/>
            </a:pPr>
            <a:r>
              <a:rPr lang="en-US" sz="6400" dirty="0"/>
              <a:t>            </a:t>
            </a:r>
            <a:r>
              <a:rPr lang="en-US" sz="6400" dirty="0" err="1"/>
              <a:t>self.counter</a:t>
            </a:r>
            <a:r>
              <a:rPr lang="en-US" sz="6400" dirty="0"/>
              <a:t> = 0  # improvement</a:t>
            </a:r>
          </a:p>
          <a:p>
            <a:pPr marL="0" indent="0">
              <a:buNone/>
            </a:pPr>
            <a:r>
              <a:rPr lang="en-US" sz="6400" dirty="0"/>
              <a:t>        else:</a:t>
            </a:r>
          </a:p>
          <a:p>
            <a:pPr marL="0" indent="0">
              <a:buNone/>
            </a:pPr>
            <a:r>
              <a:rPr lang="en-US" sz="6400" dirty="0"/>
              <a:t>            </a:t>
            </a:r>
            <a:r>
              <a:rPr lang="en-US" sz="6400" dirty="0" err="1"/>
              <a:t>self.counter</a:t>
            </a:r>
            <a:r>
              <a:rPr lang="en-US" sz="6400" dirty="0"/>
              <a:t> += 1  # no improvement</a:t>
            </a:r>
          </a:p>
          <a:p>
            <a:pPr marL="0" indent="0">
              <a:buNone/>
            </a:pPr>
            <a:br>
              <a:rPr lang="en-US" sz="6400" dirty="0"/>
            </a:br>
            <a:r>
              <a:rPr lang="en-US" sz="6400" dirty="0"/>
              <a:t>        if </a:t>
            </a:r>
            <a:r>
              <a:rPr lang="en-US" sz="6400" dirty="0" err="1"/>
              <a:t>self.counter</a:t>
            </a:r>
            <a:r>
              <a:rPr lang="en-US" sz="6400" dirty="0"/>
              <a:t> &gt;= </a:t>
            </a:r>
            <a:r>
              <a:rPr lang="en-US" sz="6400" dirty="0" err="1"/>
              <a:t>self.patience</a:t>
            </a:r>
            <a:r>
              <a:rPr lang="en-US" sz="6400" dirty="0"/>
              <a:t>:</a:t>
            </a:r>
          </a:p>
          <a:p>
            <a:pPr marL="0" indent="0">
              <a:buNone/>
            </a:pPr>
            <a:r>
              <a:rPr lang="en-US" sz="6400" dirty="0"/>
              <a:t>            </a:t>
            </a:r>
            <a:r>
              <a:rPr lang="en-US" sz="6400" dirty="0" err="1"/>
              <a:t>self.stopped_epoch</a:t>
            </a:r>
            <a:r>
              <a:rPr lang="en-US" sz="6400" dirty="0"/>
              <a:t> = </a:t>
            </a:r>
            <a:r>
              <a:rPr lang="en-US" sz="6400" dirty="0" err="1"/>
              <a:t>self.counter</a:t>
            </a:r>
            <a:endParaRPr lang="en-US" sz="6400" dirty="0"/>
          </a:p>
          <a:p>
            <a:pPr marL="0" indent="0">
              <a:buNone/>
            </a:pPr>
            <a:r>
              <a:rPr lang="en-US" sz="6400" dirty="0"/>
              <a:t>            return True  # Stop training</a:t>
            </a:r>
          </a:p>
          <a:p>
            <a:pPr marL="0" indent="0">
              <a:buNone/>
            </a:pPr>
            <a:br>
              <a:rPr lang="en-US" sz="6400" dirty="0"/>
            </a:br>
            <a:r>
              <a:rPr lang="en-US" sz="6400" dirty="0"/>
              <a:t>        return False  # Continue training</a:t>
            </a:r>
          </a:p>
          <a:p>
            <a:endParaRPr lang="he-IL" sz="6400" dirty="0"/>
          </a:p>
        </p:txBody>
      </p:sp>
    </p:spTree>
    <p:extLst>
      <p:ext uri="{BB962C8B-B14F-4D97-AF65-F5344CB8AC3E}">
        <p14:creationId xmlns:p14="http://schemas.microsoft.com/office/powerpoint/2010/main" val="42689080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fontScale="25000" lnSpcReduction="20000"/>
          </a:bodyPr>
          <a:lstStyle/>
          <a:p>
            <a:pPr marL="0" indent="0">
              <a:buNone/>
            </a:pPr>
            <a:r>
              <a:rPr lang="en-US" sz="6400" dirty="0"/>
              <a:t>def </a:t>
            </a:r>
            <a:r>
              <a:rPr lang="en-US" sz="6400" dirty="0" err="1"/>
              <a:t>calculate_class_weigths</a:t>
            </a:r>
            <a:r>
              <a:rPr lang="en-US" sz="6400" dirty="0"/>
              <a:t>(</a:t>
            </a:r>
            <a:r>
              <a:rPr lang="en-US" sz="6400" dirty="0" err="1"/>
              <a:t>xdataloaders</a:t>
            </a:r>
            <a:r>
              <a:rPr lang="en-US" sz="6400" dirty="0"/>
              <a:t>: </a:t>
            </a:r>
            <a:r>
              <a:rPr lang="en-US" sz="6400" dirty="0" err="1"/>
              <a:t>DataLoaders</a:t>
            </a:r>
            <a:r>
              <a:rPr lang="en-US" sz="6400" dirty="0"/>
              <a:t>):</a:t>
            </a:r>
          </a:p>
          <a:p>
            <a:pPr marL="0" indent="0">
              <a:buNone/>
            </a:pPr>
            <a:r>
              <a:rPr lang="en-US" sz="6400" dirty="0"/>
              <a:t>    """</a:t>
            </a:r>
          </a:p>
          <a:p>
            <a:pPr marL="0" indent="0">
              <a:buNone/>
            </a:pPr>
            <a:r>
              <a:rPr lang="en-US" sz="6400" dirty="0"/>
              <a:t>    Calculate the weights for learner's loss function and update the </a:t>
            </a:r>
            <a:r>
              <a:rPr lang="en-US" sz="6400" dirty="0" err="1"/>
              <a:t>DataLoader</a:t>
            </a:r>
            <a:r>
              <a:rPr lang="en-US" sz="6400" dirty="0"/>
              <a:t> with the class weights.</a:t>
            </a:r>
          </a:p>
          <a:p>
            <a:pPr marL="0" indent="0">
              <a:buNone/>
            </a:pPr>
            <a:r>
              <a:rPr lang="en-US" sz="6400" dirty="0"/>
              <a:t>    """</a:t>
            </a:r>
          </a:p>
          <a:p>
            <a:pPr marL="0" indent="0">
              <a:buNone/>
            </a:pPr>
            <a:r>
              <a:rPr lang="en-US" sz="6400" dirty="0"/>
              <a:t>    </a:t>
            </a:r>
            <a:r>
              <a:rPr lang="en-US" sz="6400" dirty="0" err="1"/>
              <a:t>label_counts</a:t>
            </a:r>
            <a:r>
              <a:rPr lang="en-US" sz="6400" dirty="0"/>
              <a:t> = {}</a:t>
            </a:r>
          </a:p>
          <a:p>
            <a:pPr marL="0" indent="0">
              <a:buNone/>
            </a:pPr>
            <a:r>
              <a:rPr lang="en-US" sz="6400" dirty="0"/>
              <a:t>    labels = </a:t>
            </a:r>
            <a:r>
              <a:rPr lang="en-US" sz="6400" dirty="0" err="1"/>
              <a:t>xdataloaders.train_ds.items.iloc</a:t>
            </a:r>
            <a:r>
              <a:rPr lang="en-US" sz="6400" dirty="0"/>
              <a:t>[:, 1]</a:t>
            </a:r>
          </a:p>
          <a:p>
            <a:pPr marL="0" indent="0">
              <a:buNone/>
            </a:pPr>
            <a:r>
              <a:rPr lang="en-US" sz="6400" dirty="0"/>
              <a:t>    counts = </a:t>
            </a:r>
            <a:r>
              <a:rPr lang="en-US" sz="6400" dirty="0" err="1"/>
              <a:t>labels.value_counts</a:t>
            </a:r>
            <a:r>
              <a:rPr lang="en-US" sz="6400" dirty="0"/>
              <a:t>()</a:t>
            </a:r>
          </a:p>
          <a:p>
            <a:pPr marL="0" indent="0">
              <a:buNone/>
            </a:pPr>
            <a:r>
              <a:rPr lang="en-US" sz="6400" dirty="0"/>
              <a:t>    </a:t>
            </a:r>
            <a:r>
              <a:rPr lang="en-US" sz="6400" dirty="0" err="1"/>
              <a:t>label_counts</a:t>
            </a:r>
            <a:r>
              <a:rPr lang="en-US" sz="6400" dirty="0"/>
              <a:t> = </a:t>
            </a:r>
            <a:r>
              <a:rPr lang="en-US" sz="6400" dirty="0" err="1"/>
              <a:t>dict</a:t>
            </a:r>
            <a:r>
              <a:rPr lang="en-US" sz="6400" dirty="0"/>
              <a:t>(zip(</a:t>
            </a:r>
            <a:r>
              <a:rPr lang="en-US" sz="6400" dirty="0" err="1"/>
              <a:t>counts.index</a:t>
            </a:r>
            <a:r>
              <a:rPr lang="en-US" sz="6400" dirty="0"/>
              <a:t>, </a:t>
            </a:r>
            <a:r>
              <a:rPr lang="en-US" sz="6400" dirty="0" err="1"/>
              <a:t>counts.values</a:t>
            </a:r>
            <a:r>
              <a:rPr lang="en-US" sz="6400" dirty="0"/>
              <a:t>))</a:t>
            </a:r>
          </a:p>
          <a:p>
            <a:pPr marL="0" indent="0">
              <a:buNone/>
            </a:pPr>
            <a:r>
              <a:rPr lang="en-US" sz="6400" dirty="0"/>
              <a:t>    total = sum(</a:t>
            </a:r>
            <a:r>
              <a:rPr lang="en-US" sz="6400" dirty="0" err="1"/>
              <a:t>label_counts.values</a:t>
            </a:r>
            <a:r>
              <a:rPr lang="en-US" sz="6400" dirty="0"/>
              <a:t>())</a:t>
            </a:r>
          </a:p>
          <a:p>
            <a:pPr marL="0" indent="0">
              <a:buNone/>
            </a:pPr>
            <a:r>
              <a:rPr lang="en-US" sz="6400" dirty="0"/>
              <a:t>    weights = {k: total / v for k, v in </a:t>
            </a:r>
            <a:r>
              <a:rPr lang="en-US" sz="6400" dirty="0" err="1"/>
              <a:t>label_counts.items</a:t>
            </a:r>
            <a:r>
              <a:rPr lang="en-US" sz="6400" dirty="0"/>
              <a:t>()}</a:t>
            </a:r>
          </a:p>
          <a:p>
            <a:pPr marL="0" indent="0">
              <a:buNone/>
            </a:pPr>
            <a:r>
              <a:rPr lang="en-US" sz="6400" dirty="0"/>
              <a:t>    # Convert weights to a list in the order of your class indices</a:t>
            </a:r>
          </a:p>
          <a:p>
            <a:pPr marL="0" indent="0">
              <a:buNone/>
            </a:pPr>
            <a:r>
              <a:rPr lang="en-US" sz="6400" dirty="0"/>
              <a:t>    </a:t>
            </a:r>
            <a:r>
              <a:rPr lang="en-US" sz="6400" dirty="0" err="1"/>
              <a:t>weight_list</a:t>
            </a:r>
            <a:r>
              <a:rPr lang="en-US" sz="6400" dirty="0"/>
              <a:t> = [weights[k] for k in sorted(</a:t>
            </a:r>
            <a:r>
              <a:rPr lang="en-US" sz="6400" dirty="0" err="1"/>
              <a:t>weights.keys</a:t>
            </a:r>
            <a:r>
              <a:rPr lang="en-US" sz="6400" dirty="0"/>
              <a:t>())]</a:t>
            </a:r>
          </a:p>
          <a:p>
            <a:pPr marL="0" indent="0">
              <a:buNone/>
            </a:pPr>
            <a:r>
              <a:rPr lang="en-US" sz="6400" dirty="0"/>
              <a:t>    </a:t>
            </a:r>
            <a:r>
              <a:rPr lang="en-US" sz="6400" dirty="0" err="1"/>
              <a:t>class_weights</a:t>
            </a:r>
            <a:r>
              <a:rPr lang="en-US" sz="6400" dirty="0"/>
              <a:t> = (</a:t>
            </a:r>
          </a:p>
          <a:p>
            <a:pPr marL="0" indent="0">
              <a:buNone/>
            </a:pPr>
            <a:r>
              <a:rPr lang="en-US" sz="6400" dirty="0"/>
              <a:t>        </a:t>
            </a:r>
            <a:r>
              <a:rPr lang="en-US" sz="6400" dirty="0" err="1"/>
              <a:t>torch.FloatTensor</a:t>
            </a:r>
            <a:r>
              <a:rPr lang="en-US" sz="6400" dirty="0"/>
              <a:t>(</a:t>
            </a:r>
            <a:r>
              <a:rPr lang="en-US" sz="6400" dirty="0" err="1"/>
              <a:t>weight_list</a:t>
            </a:r>
            <a:r>
              <a:rPr lang="en-US" sz="6400" dirty="0"/>
              <a:t>).</a:t>
            </a:r>
            <a:r>
              <a:rPr lang="en-US" sz="6400" dirty="0" err="1"/>
              <a:t>cuda</a:t>
            </a:r>
            <a:r>
              <a:rPr lang="en-US" sz="6400" dirty="0"/>
              <a:t>()</a:t>
            </a:r>
          </a:p>
          <a:p>
            <a:pPr marL="0" indent="0">
              <a:buNone/>
            </a:pPr>
            <a:r>
              <a:rPr lang="en-US" sz="6400" dirty="0"/>
              <a:t>        if </a:t>
            </a:r>
            <a:r>
              <a:rPr lang="en-US" sz="6400" dirty="0" err="1"/>
              <a:t>torch.cuda.is_available</a:t>
            </a:r>
            <a:r>
              <a:rPr lang="en-US" sz="6400" dirty="0"/>
              <a:t>()</a:t>
            </a:r>
          </a:p>
          <a:p>
            <a:pPr marL="0" indent="0">
              <a:buNone/>
            </a:pPr>
            <a:r>
              <a:rPr lang="en-US" sz="6400" dirty="0"/>
              <a:t>        else </a:t>
            </a:r>
            <a:r>
              <a:rPr lang="en-US" sz="6400" dirty="0" err="1"/>
              <a:t>torch.FloatTensor</a:t>
            </a:r>
            <a:r>
              <a:rPr lang="en-US" sz="6400" dirty="0"/>
              <a:t>(</a:t>
            </a:r>
            <a:r>
              <a:rPr lang="en-US" sz="6400" dirty="0" err="1"/>
              <a:t>weight_list</a:t>
            </a:r>
            <a:r>
              <a:rPr lang="en-US" sz="6400" dirty="0"/>
              <a:t>)</a:t>
            </a:r>
          </a:p>
          <a:p>
            <a:pPr marL="0" indent="0">
              <a:buNone/>
            </a:pPr>
            <a:r>
              <a:rPr lang="en-US" sz="6400" dirty="0"/>
              <a:t>    )</a:t>
            </a:r>
          </a:p>
          <a:p>
            <a:pPr marL="0" indent="0">
              <a:buNone/>
            </a:pPr>
            <a:r>
              <a:rPr lang="en-US" sz="6400" dirty="0"/>
              <a:t>  # Use the </a:t>
            </a:r>
            <a:r>
              <a:rPr lang="en-US" sz="6400" dirty="0" err="1"/>
              <a:t>WeightedRandomSampler</a:t>
            </a:r>
            <a:r>
              <a:rPr lang="en-US" sz="6400" dirty="0"/>
              <a:t> for the train </a:t>
            </a:r>
            <a:r>
              <a:rPr lang="en-US" sz="6400" dirty="0" err="1"/>
              <a:t>DataLoader</a:t>
            </a:r>
            <a:endParaRPr lang="en-US" sz="6400" dirty="0"/>
          </a:p>
          <a:p>
            <a:pPr marL="0" indent="0">
              <a:buNone/>
            </a:pPr>
            <a:r>
              <a:rPr lang="en-US" sz="6400" dirty="0"/>
              <a:t>    </a:t>
            </a:r>
            <a:r>
              <a:rPr lang="en-US" sz="6400" dirty="0" err="1"/>
              <a:t>train_dl</a:t>
            </a:r>
            <a:r>
              <a:rPr lang="en-US" sz="6400" dirty="0"/>
              <a:t> = </a:t>
            </a:r>
            <a:r>
              <a:rPr lang="en-US" sz="6400" dirty="0" err="1"/>
              <a:t>xdataloaders.train.new</a:t>
            </a:r>
            <a:r>
              <a:rPr lang="en-US" sz="6400" dirty="0"/>
              <a:t>(</a:t>
            </a:r>
            <a:r>
              <a:rPr lang="en-US" sz="6400" dirty="0" err="1"/>
              <a:t>dl_kwargs</a:t>
            </a:r>
            <a:r>
              <a:rPr lang="en-US" sz="6400" dirty="0"/>
              <a:t>={'sampler’:   </a:t>
            </a:r>
            <a:r>
              <a:rPr lang="en-US" sz="6400" dirty="0" err="1"/>
              <a:t>WeightedRandomSampler</a:t>
            </a:r>
            <a:r>
              <a:rPr lang="en-US" sz="6400" dirty="0"/>
              <a:t>(weights=</a:t>
            </a:r>
            <a:r>
              <a:rPr lang="en-US" sz="6400" dirty="0" err="1"/>
              <a:t>class_weights</a:t>
            </a:r>
            <a:r>
              <a:rPr lang="en-US" sz="6400" dirty="0"/>
              <a:t>, </a:t>
            </a:r>
            <a:r>
              <a:rPr lang="en-US" sz="6400" dirty="0" err="1"/>
              <a:t>num_samples</a:t>
            </a:r>
            <a:r>
              <a:rPr lang="en-US" sz="6400" dirty="0"/>
              <a:t>=</a:t>
            </a:r>
            <a:r>
              <a:rPr lang="en-US" sz="6400" dirty="0" err="1"/>
              <a:t>len</a:t>
            </a:r>
            <a:r>
              <a:rPr lang="en-US" sz="6400" dirty="0"/>
              <a:t>(</a:t>
            </a:r>
            <a:r>
              <a:rPr lang="en-US" sz="6400" dirty="0" err="1"/>
              <a:t>class_weights</a:t>
            </a:r>
            <a:r>
              <a:rPr lang="en-US" sz="6400" dirty="0"/>
              <a:t>),replacement=True)})</a:t>
            </a:r>
          </a:p>
          <a:p>
            <a:pPr marL="0" indent="0">
              <a:buNone/>
            </a:pPr>
            <a:r>
              <a:rPr lang="en-US" sz="6400" dirty="0"/>
              <a:t>    </a:t>
            </a:r>
            <a:r>
              <a:rPr lang="en-US" sz="6400" dirty="0" err="1"/>
              <a:t>xdataloaders.train</a:t>
            </a:r>
            <a:r>
              <a:rPr lang="en-US" sz="6400" dirty="0"/>
              <a:t> = </a:t>
            </a:r>
            <a:r>
              <a:rPr lang="en-US" sz="6400" dirty="0" err="1"/>
              <a:t>train_dl</a:t>
            </a:r>
            <a:endParaRPr lang="en-US" sz="6400" dirty="0"/>
          </a:p>
          <a:p>
            <a:pPr marL="0" indent="0">
              <a:buNone/>
            </a:pPr>
            <a:r>
              <a:rPr lang="en-US" sz="6400" dirty="0"/>
              <a:t>    return </a:t>
            </a:r>
            <a:r>
              <a:rPr lang="en-US" sz="6400" dirty="0" err="1"/>
              <a:t>class_weights</a:t>
            </a:r>
            <a:endParaRPr lang="he-IL" sz="6400" dirty="0"/>
          </a:p>
        </p:txBody>
      </p:sp>
      <p:sp>
        <p:nvSpPr>
          <p:cNvPr id="4" name="לחצן פעולה: חזרה 3">
            <a:hlinkClick r:id="rId2" action="ppaction://hlinksldjump" highlightClick="1"/>
          </p:cNvPr>
          <p:cNvSpPr/>
          <p:nvPr/>
        </p:nvSpPr>
        <p:spPr>
          <a:xfrm>
            <a:off x="7427343" y="6064145"/>
            <a:ext cx="785004" cy="44902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193903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F70862-B709-5264-427A-344341E5C5C7}"/>
            </a:ext>
          </a:extLst>
        </p:cNvPr>
        <p:cNvGrpSpPr/>
        <p:nvPr/>
      </p:nvGrpSpPr>
      <p:grpSpPr>
        <a:xfrm>
          <a:off x="0" y="0"/>
          <a:ext cx="0" cy="0"/>
          <a:chOff x="0" y="0"/>
          <a:chExt cx="0" cy="0"/>
        </a:xfrm>
      </p:grpSpPr>
      <p:sp>
        <p:nvSpPr>
          <p:cNvPr id="3" name="מציין מיקום תוכן 2">
            <a:extLst>
              <a:ext uri="{FF2B5EF4-FFF2-40B4-BE49-F238E27FC236}">
                <a16:creationId xmlns:a16="http://schemas.microsoft.com/office/drawing/2014/main" id="{288D990C-F92C-7B6B-AACA-73EC058FE4ED}"/>
              </a:ext>
            </a:extLst>
          </p:cNvPr>
          <p:cNvSpPr>
            <a:spLocks noGrp="1"/>
          </p:cNvSpPr>
          <p:nvPr>
            <p:ph idx="1"/>
          </p:nvPr>
        </p:nvSpPr>
        <p:spPr>
          <a:xfrm>
            <a:off x="628650" y="77639"/>
            <a:ext cx="7886700" cy="6660042"/>
          </a:xfrm>
        </p:spPr>
        <p:txBody>
          <a:bodyPr>
            <a:normAutofit fontScale="62500" lnSpcReduction="20000"/>
          </a:bodyPr>
          <a:lstStyle/>
          <a:p>
            <a:pPr marL="0" indent="0">
              <a:buNone/>
            </a:pPr>
            <a:r>
              <a:rPr lang="en-US" dirty="0"/>
              <a:t># Replace with your actual class distribution</a:t>
            </a:r>
          </a:p>
          <a:p>
            <a:pPr marL="0" indent="0">
              <a:buNone/>
            </a:pPr>
            <a:r>
              <a:rPr lang="en-US" dirty="0" err="1"/>
              <a:t>class_counts</a:t>
            </a:r>
            <a:r>
              <a:rPr lang="en-US" dirty="0"/>
              <a:t> = [1805, 1311, 1000, 1000, 1000] </a:t>
            </a:r>
          </a:p>
          <a:p>
            <a:pPr marL="0" indent="0">
              <a:buNone/>
            </a:pPr>
            <a:endParaRPr lang="en-US" dirty="0"/>
          </a:p>
          <a:p>
            <a:pPr marL="0" indent="0">
              <a:buNone/>
            </a:pPr>
            <a:r>
              <a:rPr lang="en-US" dirty="0" err="1"/>
              <a:t>class_weights</a:t>
            </a:r>
            <a:r>
              <a:rPr lang="en-US" dirty="0"/>
              <a:t> = [1.0 / count for count in </a:t>
            </a:r>
            <a:r>
              <a:rPr lang="en-US" dirty="0" err="1"/>
              <a:t>class_counts</a:t>
            </a:r>
            <a:r>
              <a:rPr lang="en-US" dirty="0"/>
              <a:t>]</a:t>
            </a:r>
          </a:p>
          <a:p>
            <a:pPr marL="0" indent="0">
              <a:buNone/>
            </a:pPr>
            <a:r>
              <a:rPr lang="en-US" dirty="0" err="1"/>
              <a:t>class_weights</a:t>
            </a:r>
            <a:r>
              <a:rPr lang="en-US" dirty="0"/>
              <a:t> = </a:t>
            </a:r>
            <a:r>
              <a:rPr lang="en-US" dirty="0" err="1"/>
              <a:t>torch.tensor</a:t>
            </a:r>
            <a:r>
              <a:rPr lang="en-US" dirty="0"/>
              <a:t>(</a:t>
            </a:r>
            <a:r>
              <a:rPr lang="en-US" dirty="0" err="1"/>
              <a:t>class_weights</a:t>
            </a:r>
            <a:r>
              <a:rPr lang="en-US" dirty="0"/>
              <a:t>, </a:t>
            </a:r>
            <a:r>
              <a:rPr lang="en-US" dirty="0" err="1"/>
              <a:t>dtype</a:t>
            </a:r>
            <a:r>
              <a:rPr lang="en-US" dirty="0"/>
              <a:t>=torch.float32)</a:t>
            </a:r>
          </a:p>
          <a:p>
            <a:pPr marL="0" indent="0">
              <a:buNone/>
            </a:pPr>
            <a:br>
              <a:rPr lang="en-US" dirty="0"/>
            </a:br>
            <a:r>
              <a:rPr lang="en-US" dirty="0" err="1"/>
              <a:t>def</a:t>
            </a:r>
            <a:r>
              <a:rPr lang="en-US" dirty="0"/>
              <a:t> </a:t>
            </a:r>
            <a:r>
              <a:rPr lang="en-US" dirty="0" err="1"/>
              <a:t>get_sample_weights</a:t>
            </a:r>
            <a:r>
              <a:rPr lang="en-US" dirty="0"/>
              <a:t>(</a:t>
            </a:r>
            <a:r>
              <a:rPr lang="en-US" dirty="0" err="1"/>
              <a:t>dls</a:t>
            </a:r>
            <a:r>
              <a:rPr lang="en-US" dirty="0"/>
              <a:t>, </a:t>
            </a:r>
            <a:r>
              <a:rPr lang="en-US" dirty="0" err="1"/>
              <a:t>class_weights</a:t>
            </a:r>
            <a:r>
              <a:rPr lang="en-US" dirty="0"/>
              <a:t>):</a:t>
            </a:r>
          </a:p>
          <a:p>
            <a:pPr marL="0" indent="0">
              <a:buNone/>
            </a:pPr>
            <a:r>
              <a:rPr lang="en-US" dirty="0"/>
              <a:t>    </a:t>
            </a:r>
            <a:r>
              <a:rPr lang="en-US" dirty="0" err="1"/>
              <a:t>sample_weights</a:t>
            </a:r>
            <a:r>
              <a:rPr lang="en-US" dirty="0"/>
              <a:t> = []</a:t>
            </a:r>
          </a:p>
          <a:p>
            <a:pPr marL="0" indent="0">
              <a:buNone/>
            </a:pPr>
            <a:r>
              <a:rPr lang="en-US" dirty="0"/>
              <a:t>    for </a:t>
            </a:r>
            <a:r>
              <a:rPr lang="en-US" dirty="0" err="1"/>
              <a:t>idx</a:t>
            </a:r>
            <a:r>
              <a:rPr lang="en-US" dirty="0"/>
              <a:t> in range(</a:t>
            </a:r>
            <a:r>
              <a:rPr lang="en-US" dirty="0" err="1"/>
              <a:t>len</a:t>
            </a:r>
            <a:r>
              <a:rPr lang="en-US" dirty="0"/>
              <a:t>(</a:t>
            </a:r>
            <a:r>
              <a:rPr lang="en-US" dirty="0" err="1"/>
              <a:t>dls.train_ds</a:t>
            </a:r>
            <a:r>
              <a:rPr lang="en-US" dirty="0"/>
              <a:t>)):</a:t>
            </a:r>
          </a:p>
          <a:p>
            <a:pPr marL="0" indent="0">
              <a:buNone/>
            </a:pPr>
            <a:r>
              <a:rPr lang="en-US" dirty="0"/>
              <a:t>        label = </a:t>
            </a:r>
            <a:r>
              <a:rPr lang="en-US" dirty="0" err="1"/>
              <a:t>dls.train_ds</a:t>
            </a:r>
            <a:r>
              <a:rPr lang="en-US" dirty="0"/>
              <a:t>[</a:t>
            </a:r>
            <a:r>
              <a:rPr lang="en-US" dirty="0" err="1"/>
              <a:t>idx</a:t>
            </a:r>
            <a:r>
              <a:rPr lang="en-US" dirty="0"/>
              <a:t>][1]  # Get the label of each sample</a:t>
            </a:r>
          </a:p>
          <a:p>
            <a:pPr marL="0" indent="0">
              <a:buNone/>
            </a:pPr>
            <a:r>
              <a:rPr lang="en-US" dirty="0"/>
              <a:t>        </a:t>
            </a:r>
            <a:r>
              <a:rPr lang="en-US" dirty="0" err="1"/>
              <a:t>sample_weights.append</a:t>
            </a:r>
            <a:r>
              <a:rPr lang="en-US" dirty="0"/>
              <a:t>(</a:t>
            </a:r>
            <a:r>
              <a:rPr lang="en-US" dirty="0" err="1"/>
              <a:t>class_weights</a:t>
            </a:r>
            <a:r>
              <a:rPr lang="en-US" dirty="0"/>
              <a:t>[label])</a:t>
            </a:r>
          </a:p>
          <a:p>
            <a:pPr marL="0" indent="0">
              <a:buNone/>
            </a:pPr>
            <a:r>
              <a:rPr lang="en-US" dirty="0"/>
              <a:t>    return </a:t>
            </a:r>
            <a:r>
              <a:rPr lang="en-US" dirty="0" err="1"/>
              <a:t>torch.tensor</a:t>
            </a:r>
            <a:r>
              <a:rPr lang="en-US" dirty="0"/>
              <a:t>(</a:t>
            </a:r>
            <a:r>
              <a:rPr lang="en-US" dirty="0" err="1"/>
              <a:t>sample_weights</a:t>
            </a:r>
            <a:r>
              <a:rPr lang="en-US" dirty="0"/>
              <a:t>, </a:t>
            </a:r>
            <a:r>
              <a:rPr lang="en-US" dirty="0" err="1"/>
              <a:t>dtype</a:t>
            </a:r>
            <a:r>
              <a:rPr lang="en-US" dirty="0"/>
              <a:t>=torch.float32)</a:t>
            </a:r>
          </a:p>
          <a:p>
            <a:pPr marL="0" indent="0">
              <a:buNone/>
            </a:pPr>
            <a:br>
              <a:rPr lang="en-US" dirty="0"/>
            </a:br>
            <a:r>
              <a:rPr lang="en-US" dirty="0"/>
              <a:t># Compute sample weights</a:t>
            </a:r>
          </a:p>
          <a:p>
            <a:pPr marL="0" indent="0">
              <a:buNone/>
            </a:pPr>
            <a:r>
              <a:rPr lang="en-US" dirty="0" err="1"/>
              <a:t>sample_weights</a:t>
            </a:r>
            <a:r>
              <a:rPr lang="en-US" dirty="0"/>
              <a:t> = </a:t>
            </a:r>
            <a:r>
              <a:rPr lang="en-US" dirty="0" err="1"/>
              <a:t>get_sample_weights</a:t>
            </a:r>
            <a:r>
              <a:rPr lang="en-US" dirty="0"/>
              <a:t>(</a:t>
            </a:r>
            <a:r>
              <a:rPr lang="en-US" dirty="0" err="1"/>
              <a:t>dls</a:t>
            </a:r>
            <a:r>
              <a:rPr lang="en-US" dirty="0"/>
              <a:t>, </a:t>
            </a:r>
            <a:r>
              <a:rPr lang="en-US" dirty="0" err="1"/>
              <a:t>class_weights</a:t>
            </a:r>
            <a:r>
              <a:rPr lang="en-US" dirty="0"/>
              <a:t>)</a:t>
            </a:r>
          </a:p>
          <a:p>
            <a:pPr marL="0" indent="0">
              <a:buNone/>
            </a:pPr>
            <a:br>
              <a:rPr lang="en-US" dirty="0"/>
            </a:br>
            <a:r>
              <a:rPr lang="en-US" dirty="0" err="1"/>
              <a:t>weighted_sampler</a:t>
            </a:r>
            <a:r>
              <a:rPr lang="en-US" dirty="0"/>
              <a:t> = </a:t>
            </a:r>
            <a:r>
              <a:rPr lang="en-US" dirty="0" err="1"/>
              <a:t>torch.utils.data.WeightedRandomSampler</a:t>
            </a:r>
            <a:r>
              <a:rPr lang="en-US" dirty="0"/>
              <a:t>(</a:t>
            </a:r>
          </a:p>
          <a:p>
            <a:pPr marL="0" indent="0">
              <a:buNone/>
            </a:pPr>
            <a:r>
              <a:rPr lang="en-US" dirty="0"/>
              <a:t>    weights=</a:t>
            </a:r>
            <a:r>
              <a:rPr lang="en-US" dirty="0" err="1"/>
              <a:t>sample_weights</a:t>
            </a:r>
            <a:r>
              <a:rPr lang="en-US" dirty="0"/>
              <a:t>,</a:t>
            </a:r>
          </a:p>
          <a:p>
            <a:pPr marL="0" indent="0">
              <a:buNone/>
            </a:pPr>
            <a:r>
              <a:rPr lang="en-US" dirty="0"/>
              <a:t>    </a:t>
            </a:r>
            <a:r>
              <a:rPr lang="en-US" dirty="0" err="1"/>
              <a:t>num_samples</a:t>
            </a:r>
            <a:r>
              <a:rPr lang="en-US" dirty="0"/>
              <a:t>=</a:t>
            </a:r>
            <a:r>
              <a:rPr lang="en-US" dirty="0" err="1"/>
              <a:t>len</a:t>
            </a:r>
            <a:r>
              <a:rPr lang="en-US" dirty="0"/>
              <a:t>(</a:t>
            </a:r>
            <a:r>
              <a:rPr lang="en-US" dirty="0" err="1"/>
              <a:t>sample_weights</a:t>
            </a:r>
            <a:r>
              <a:rPr lang="en-US" dirty="0"/>
              <a:t>),  # Number of samples in an epoch</a:t>
            </a:r>
          </a:p>
          <a:p>
            <a:pPr marL="0" indent="0">
              <a:buNone/>
            </a:pPr>
            <a:r>
              <a:rPr lang="en-US" dirty="0"/>
              <a:t>    replacement=True  # Sampling with replacement</a:t>
            </a:r>
          </a:p>
          <a:p>
            <a:pPr marL="0" indent="0">
              <a:buNone/>
            </a:pPr>
            <a:r>
              <a:rPr lang="en-US" dirty="0"/>
              <a:t>)</a:t>
            </a:r>
          </a:p>
          <a:p>
            <a:pPr marL="0" indent="0">
              <a:buNone/>
            </a:pPr>
            <a:br>
              <a:rPr lang="en-US" dirty="0"/>
            </a:br>
            <a:r>
              <a:rPr lang="en-US" dirty="0"/>
              <a:t># Replace the default train </a:t>
            </a:r>
            <a:r>
              <a:rPr lang="en-US" dirty="0" err="1"/>
              <a:t>DataLoader's</a:t>
            </a:r>
            <a:r>
              <a:rPr lang="en-US" dirty="0"/>
              <a:t> sampler</a:t>
            </a:r>
          </a:p>
          <a:p>
            <a:pPr marL="0" indent="0">
              <a:buNone/>
            </a:pPr>
            <a:r>
              <a:rPr lang="en-US" dirty="0" err="1"/>
              <a:t>dls.train.loader</a:t>
            </a:r>
            <a:r>
              <a:rPr lang="en-US" dirty="0"/>
              <a:t> = </a:t>
            </a:r>
            <a:r>
              <a:rPr lang="en-US" dirty="0" err="1"/>
              <a:t>torch.utils.data.DataLoader</a:t>
            </a:r>
            <a:r>
              <a:rPr lang="en-US" dirty="0"/>
              <a:t>(</a:t>
            </a:r>
          </a:p>
          <a:p>
            <a:pPr marL="0" indent="0">
              <a:buNone/>
            </a:pPr>
            <a:r>
              <a:rPr lang="en-US" dirty="0"/>
              <a:t>    </a:t>
            </a:r>
            <a:r>
              <a:rPr lang="en-US" dirty="0" err="1"/>
              <a:t>dls.train_ds</a:t>
            </a:r>
            <a:r>
              <a:rPr lang="en-US" dirty="0"/>
              <a:t>,</a:t>
            </a:r>
          </a:p>
          <a:p>
            <a:pPr marL="0" indent="0">
              <a:buNone/>
            </a:pPr>
            <a:r>
              <a:rPr lang="en-US" dirty="0"/>
              <a:t>    </a:t>
            </a:r>
            <a:r>
              <a:rPr lang="en-US" dirty="0" err="1"/>
              <a:t>batch_size</a:t>
            </a:r>
            <a:r>
              <a:rPr lang="en-US" dirty="0"/>
              <a:t>=8,</a:t>
            </a:r>
          </a:p>
          <a:p>
            <a:pPr marL="0" indent="0">
              <a:buNone/>
            </a:pPr>
            <a:r>
              <a:rPr lang="en-US" dirty="0"/>
              <a:t>    sampler=</a:t>
            </a:r>
            <a:r>
              <a:rPr lang="en-US" dirty="0" err="1"/>
              <a:t>weighted_sampler</a:t>
            </a:r>
            <a:r>
              <a:rPr lang="en-US" dirty="0"/>
              <a:t>,</a:t>
            </a:r>
          </a:p>
          <a:p>
            <a:pPr marL="0" indent="0">
              <a:buNone/>
            </a:pPr>
            <a:r>
              <a:rPr lang="en-US" dirty="0"/>
              <a:t>    </a:t>
            </a:r>
            <a:r>
              <a:rPr lang="en-US" dirty="0" err="1"/>
              <a:t>num_workers</a:t>
            </a:r>
            <a:r>
              <a:rPr lang="en-US" dirty="0"/>
              <a:t>=0</a:t>
            </a:r>
          </a:p>
          <a:p>
            <a:pPr marL="0" indent="0">
              <a:buNone/>
            </a:pPr>
            <a:r>
              <a:rPr lang="en-US" dirty="0"/>
              <a:t>)</a:t>
            </a:r>
          </a:p>
          <a:p>
            <a:endParaRPr lang="he-IL" sz="6400" dirty="0"/>
          </a:p>
        </p:txBody>
      </p:sp>
      <p:sp>
        <p:nvSpPr>
          <p:cNvPr id="4" name="לחצן פעולה: חזרה 3">
            <a:hlinkClick r:id="rId2" action="ppaction://hlinksldjump" highlightClick="1"/>
            <a:extLst>
              <a:ext uri="{FF2B5EF4-FFF2-40B4-BE49-F238E27FC236}">
                <a16:creationId xmlns:a16="http://schemas.microsoft.com/office/drawing/2014/main" id="{BA8C725B-9755-3EDA-008A-B20645B65D8F}"/>
              </a:ext>
            </a:extLst>
          </p:cNvPr>
          <p:cNvSpPr/>
          <p:nvPr/>
        </p:nvSpPr>
        <p:spPr>
          <a:xfrm>
            <a:off x="7427343" y="6064145"/>
            <a:ext cx="785004" cy="44902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68241574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2F595D92-EC28-6937-40F9-ECFE60DFA824}"/>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09588DA8-065E-4F6F-8EFD-43104AB2E0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C4285719-470E-454C-AF62-8323075F1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D9FE4EF-C4D8-49A0-B2FF-81D8DB7D8A2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300840D-0A0B-4512-BACA-B439D5B9C5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2B78728-A580-49A7-84F9-6EF6F583AD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8FAA1A1-D861-433F-88FA-1E9D6FD31D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8D71EDA1-87BF-4D5D-AB79-F346FD1927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CA1761-AF2D-BEB5-D078-E262FD1D8FDE}"/>
              </a:ext>
            </a:extLst>
          </p:cNvPr>
          <p:cNvSpPr>
            <a:spLocks noGrp="1"/>
          </p:cNvSpPr>
          <p:nvPr>
            <p:ph type="title"/>
          </p:nvPr>
        </p:nvSpPr>
        <p:spPr>
          <a:xfrm>
            <a:off x="0" y="400888"/>
            <a:ext cx="3154680" cy="1772969"/>
          </a:xfrm>
        </p:spPr>
        <p:txBody>
          <a:bodyPr anchor="b">
            <a:normAutofit/>
          </a:bodyPr>
          <a:lstStyle/>
          <a:p>
            <a:pPr marL="0" lvl="0" indent="0">
              <a:buNone/>
            </a:pPr>
            <a:r>
              <a:rPr lang="en-US" sz="3200" dirty="0">
                <a:solidFill>
                  <a:srgbClr val="FFFFFF"/>
                </a:solidFill>
              </a:rPr>
              <a:t>What is Diabetic Retinopathy?</a:t>
            </a:r>
          </a:p>
        </p:txBody>
      </p:sp>
      <p:sp>
        <p:nvSpPr>
          <p:cNvPr id="3" name="Content Placeholder 2">
            <a:extLst>
              <a:ext uri="{FF2B5EF4-FFF2-40B4-BE49-F238E27FC236}">
                <a16:creationId xmlns:a16="http://schemas.microsoft.com/office/drawing/2014/main" id="{7E932831-BCAF-00F9-FE90-25509B95FFAD}"/>
              </a:ext>
            </a:extLst>
          </p:cNvPr>
          <p:cNvSpPr>
            <a:spLocks noGrp="1"/>
          </p:cNvSpPr>
          <p:nvPr>
            <p:ph idx="1"/>
          </p:nvPr>
        </p:nvSpPr>
        <p:spPr>
          <a:xfrm>
            <a:off x="3607694" y="649480"/>
            <a:ext cx="4916510" cy="5546047"/>
          </a:xfrm>
        </p:spPr>
        <p:txBody>
          <a:bodyPr anchor="ctr">
            <a:normAutofit/>
          </a:bodyPr>
          <a:lstStyle/>
          <a:p>
            <a:pPr marL="342900" lvl="1" indent="0">
              <a:buNone/>
            </a:pPr>
            <a:r>
              <a:rPr lang="en-US" dirty="0"/>
              <a:t>A complication of diabetes that affects the eyes, damaging the blood vessels in the retina.</a:t>
            </a:r>
          </a:p>
          <a:p>
            <a:pPr marL="342900" lvl="1" indent="0">
              <a:buNone/>
            </a:pPr>
            <a:endParaRPr lang="en-US" dirty="0"/>
          </a:p>
          <a:p>
            <a:pPr marL="342900" lvl="1" indent="0">
              <a:buNone/>
            </a:pPr>
            <a:r>
              <a:rPr lang="en-US" dirty="0"/>
              <a:t>Stages:</a:t>
            </a:r>
          </a:p>
          <a:p>
            <a:pPr marL="342900" lvl="1" indent="0">
              <a:buNone/>
            </a:pPr>
            <a:r>
              <a:rPr lang="en-US" dirty="0"/>
              <a:t>      0 - No DR</a:t>
            </a:r>
          </a:p>
          <a:p>
            <a:pPr marL="342900" lvl="1" indent="0">
              <a:buNone/>
            </a:pPr>
            <a:r>
              <a:rPr lang="en-US" dirty="0"/>
              <a:t>      1 - Mild</a:t>
            </a:r>
          </a:p>
          <a:p>
            <a:pPr marL="342900" lvl="1" indent="0">
              <a:buNone/>
            </a:pPr>
            <a:r>
              <a:rPr lang="en-US" dirty="0"/>
              <a:t>      2 - Moderate </a:t>
            </a:r>
            <a:br>
              <a:rPr lang="en-US" dirty="0"/>
            </a:br>
            <a:r>
              <a:rPr lang="en-US" dirty="0"/>
              <a:t>      3 - Severe</a:t>
            </a:r>
            <a:br>
              <a:rPr lang="en-US" dirty="0"/>
            </a:br>
            <a:r>
              <a:rPr lang="en-US" dirty="0"/>
              <a:t>      4 - Proliferative DR</a:t>
            </a:r>
          </a:p>
          <a:p>
            <a:pPr marL="342900" lvl="1" indent="0">
              <a:buNone/>
            </a:pPr>
            <a:endParaRPr lang="en-US" sz="1700" dirty="0"/>
          </a:p>
          <a:p>
            <a:pPr marL="342900" lvl="1" indent="0">
              <a:buNone/>
            </a:pPr>
            <a:r>
              <a:rPr lang="en-US" dirty="0"/>
              <a:t>Early detection </a:t>
            </a:r>
            <a:r>
              <a:rPr lang="en-US" sz="1700" dirty="0"/>
              <a:t>is crucial in preventing vision loss and managing DR effectively</a:t>
            </a:r>
          </a:p>
          <a:p>
            <a:pPr marL="342900" lvl="1" indent="0">
              <a:buNone/>
            </a:pPr>
            <a:endParaRPr lang="en-US" sz="1700" dirty="0"/>
          </a:p>
          <a:p>
            <a:pPr marL="342900" lvl="1" indent="0">
              <a:buNone/>
            </a:pPr>
            <a:r>
              <a:rPr lang="en-US" sz="1600" dirty="0"/>
              <a:t>AI systems make DR screening more accessible, especially in remote or underserved areas</a:t>
            </a:r>
          </a:p>
          <a:p>
            <a:pPr marL="342900" lvl="1" indent="0">
              <a:buNone/>
            </a:pPr>
            <a:endParaRPr lang="en-US" sz="1600" dirty="0"/>
          </a:p>
          <a:p>
            <a:pPr marL="342900" lvl="1" indent="0">
              <a:buNone/>
            </a:pPr>
            <a:r>
              <a:rPr lang="en-US" sz="1600" dirty="0"/>
              <a:t>Automation through AI can accurately identify early signs of diabetic Retinopathy (DR)</a:t>
            </a:r>
          </a:p>
          <a:p>
            <a:pPr marL="342900" lvl="1" indent="0">
              <a:buNone/>
            </a:pPr>
            <a:endParaRPr lang="en-US" sz="1600" dirty="0"/>
          </a:p>
        </p:txBody>
      </p:sp>
      <p:sp>
        <p:nvSpPr>
          <p:cNvPr id="11" name="Title 1">
            <a:extLst>
              <a:ext uri="{FF2B5EF4-FFF2-40B4-BE49-F238E27FC236}">
                <a16:creationId xmlns:a16="http://schemas.microsoft.com/office/drawing/2014/main" id="{A1CA1761-AF2D-BEB5-D078-E262FD1D8FDE}"/>
              </a:ext>
            </a:extLst>
          </p:cNvPr>
          <p:cNvSpPr txBox="1">
            <a:spLocks/>
          </p:cNvSpPr>
          <p:nvPr/>
        </p:nvSpPr>
        <p:spPr>
          <a:xfrm>
            <a:off x="66136" y="3909510"/>
            <a:ext cx="3154680" cy="1212837"/>
          </a:xfrm>
          <a:prstGeom prst="rect">
            <a:avLst/>
          </a:prstGeom>
        </p:spPr>
        <p:txBody>
          <a:bodyPr vert="horz" lIns="91440" tIns="45720" rIns="91440" bIns="45720" rtlCol="0" anchor="b">
            <a:normAutofit/>
          </a:bodyPr>
          <a:lstStyle>
            <a:lvl1pPr algn="l" defTabSz="685800" rtl="0" eaLnBrk="1" latinLnBrk="0" hangingPunct="1">
              <a:lnSpc>
                <a:spcPct val="90000"/>
              </a:lnSpc>
              <a:spcBef>
                <a:spcPct val="0"/>
              </a:spcBef>
              <a:buNone/>
              <a:defRPr sz="3300" kern="1200">
                <a:solidFill>
                  <a:schemeClr val="tx1"/>
                </a:solidFill>
                <a:latin typeface="+mj-lt"/>
                <a:ea typeface="+mj-ea"/>
                <a:cs typeface="+mj-cs"/>
              </a:defRPr>
            </a:lvl1pPr>
          </a:lstStyle>
          <a:p>
            <a:r>
              <a:rPr lang="en-US" sz="3200" dirty="0">
                <a:solidFill>
                  <a:srgbClr val="FFFFFF"/>
                </a:solidFill>
              </a:rPr>
              <a:t>How AI can help</a:t>
            </a:r>
          </a:p>
        </p:txBody>
      </p:sp>
    </p:spTree>
    <p:extLst>
      <p:ext uri="{BB962C8B-B14F-4D97-AF65-F5344CB8AC3E}">
        <p14:creationId xmlns:p14="http://schemas.microsoft.com/office/powerpoint/2010/main" val="190649303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fontScale="32500" lnSpcReduction="20000"/>
          </a:bodyPr>
          <a:lstStyle/>
          <a:p>
            <a:pPr marL="0" indent="0">
              <a:buNone/>
            </a:pPr>
            <a:r>
              <a:rPr lang="en-US" sz="4900" dirty="0"/>
              <a:t>class </a:t>
            </a:r>
            <a:r>
              <a:rPr lang="en-US" sz="4900" dirty="0" err="1"/>
              <a:t>PretrainedEyeDiseaseClassifier</a:t>
            </a:r>
            <a:r>
              <a:rPr lang="en-US" sz="4900" dirty="0"/>
              <a:t>(</a:t>
            </a:r>
            <a:r>
              <a:rPr lang="en-US" sz="4900" dirty="0" err="1"/>
              <a:t>nn.Module</a:t>
            </a:r>
            <a:r>
              <a:rPr lang="en-US" sz="4900" dirty="0"/>
              <a:t>, </a:t>
            </a:r>
            <a:r>
              <a:rPr lang="en-US" sz="4900" dirty="0" err="1"/>
              <a:t>CustomModelMethods</a:t>
            </a:r>
            <a:r>
              <a:rPr lang="en-US" sz="4900" dirty="0"/>
              <a:t>):</a:t>
            </a:r>
          </a:p>
          <a:p>
            <a:pPr marL="0" indent="0">
              <a:buNone/>
            </a:pPr>
            <a:r>
              <a:rPr lang="en-US" sz="4900" dirty="0"/>
              <a:t>   </a:t>
            </a:r>
            <a:br>
              <a:rPr lang="en-US" sz="4900" dirty="0"/>
            </a:br>
            <a:r>
              <a:rPr lang="en-US" sz="4900" dirty="0"/>
              <a:t>    </a:t>
            </a:r>
            <a:r>
              <a:rPr lang="en-US" sz="4900" dirty="0" err="1"/>
              <a:t>def</a:t>
            </a:r>
            <a:r>
              <a:rPr lang="en-US" sz="4900" dirty="0"/>
              <a:t> __</a:t>
            </a:r>
            <a:r>
              <a:rPr lang="en-US" sz="4900" dirty="0" err="1"/>
              <a:t>init</a:t>
            </a:r>
            <a:r>
              <a:rPr lang="en-US" sz="4900" dirty="0"/>
              <a:t>__(self, </a:t>
            </a:r>
            <a:r>
              <a:rPr lang="en-US" sz="4900" dirty="0" err="1"/>
              <a:t>num_classes</a:t>
            </a:r>
            <a:r>
              <a:rPr lang="en-US" sz="4900" dirty="0"/>
              <a:t>=5, </a:t>
            </a:r>
            <a:r>
              <a:rPr lang="en-US" sz="4900" dirty="0" err="1"/>
              <a:t>retrained_model</a:t>
            </a:r>
            <a:r>
              <a:rPr lang="en-US" sz="4900" dirty="0"/>
              <a:t>='vgg16'):</a:t>
            </a:r>
          </a:p>
          <a:p>
            <a:pPr marL="0" indent="0">
              <a:buNone/>
            </a:pPr>
            <a:r>
              <a:rPr lang="en-US" sz="4900" dirty="0"/>
              <a:t>        nn.Module.__</a:t>
            </a:r>
            <a:r>
              <a:rPr lang="en-US" sz="4900" dirty="0" err="1"/>
              <a:t>init</a:t>
            </a:r>
            <a:r>
              <a:rPr lang="en-US" sz="4900" dirty="0"/>
              <a:t>__(self)  </a:t>
            </a:r>
          </a:p>
          <a:p>
            <a:pPr marL="0" indent="0">
              <a:buNone/>
            </a:pPr>
            <a:r>
              <a:rPr lang="en-US" sz="4900" dirty="0"/>
              <a:t>        </a:t>
            </a:r>
            <a:r>
              <a:rPr lang="en-US" sz="4900" dirty="0" err="1"/>
              <a:t>CustomModelMethods</a:t>
            </a:r>
            <a:r>
              <a:rPr lang="en-US" sz="4900" dirty="0"/>
              <a:t>.__</a:t>
            </a:r>
            <a:r>
              <a:rPr lang="en-US" sz="4900" dirty="0" err="1"/>
              <a:t>init</a:t>
            </a:r>
            <a:r>
              <a:rPr lang="en-US" sz="4900" dirty="0"/>
              <a:t>__(self)  </a:t>
            </a:r>
          </a:p>
          <a:p>
            <a:pPr marL="0" indent="0">
              <a:buNone/>
            </a:pPr>
            <a:r>
              <a:rPr lang="en-US" sz="4900" dirty="0"/>
              <a:t>        </a:t>
            </a:r>
            <a:r>
              <a:rPr lang="en-US" sz="4900" dirty="0" err="1"/>
              <a:t>self.num_ftrs</a:t>
            </a:r>
            <a:r>
              <a:rPr lang="en-US" sz="4900" dirty="0"/>
              <a:t> = None</a:t>
            </a:r>
          </a:p>
          <a:p>
            <a:pPr marL="0" indent="0">
              <a:buNone/>
            </a:pPr>
            <a:br>
              <a:rPr lang="en-US" sz="4900" dirty="0"/>
            </a:br>
            <a:r>
              <a:rPr lang="en-US" sz="4900" dirty="0"/>
              <a:t>       if </a:t>
            </a:r>
            <a:r>
              <a:rPr lang="en-US" sz="4900" dirty="0" err="1"/>
              <a:t>pretrained_model</a:t>
            </a:r>
            <a:r>
              <a:rPr lang="en-US" sz="4900" dirty="0"/>
              <a:t> == 'efficientnet-b7':</a:t>
            </a:r>
          </a:p>
          <a:p>
            <a:pPr marL="1371600" lvl="4" indent="0">
              <a:buNone/>
            </a:pPr>
            <a:r>
              <a:rPr lang="en-US" sz="4900" dirty="0"/>
              <a:t>            </a:t>
            </a:r>
            <a:r>
              <a:rPr lang="en-US" sz="4900" dirty="0" err="1"/>
              <a:t>self.model</a:t>
            </a:r>
            <a:r>
              <a:rPr lang="en-US" sz="4900" dirty="0"/>
              <a:t> =    </a:t>
            </a:r>
          </a:p>
          <a:p>
            <a:pPr marL="1371600" lvl="4" indent="0">
              <a:buNone/>
            </a:pPr>
            <a:r>
              <a:rPr lang="en-US" sz="4900" dirty="0"/>
              <a:t> </a:t>
            </a:r>
            <a:r>
              <a:rPr lang="en-US" sz="4900" dirty="0" err="1"/>
              <a:t>EfficientNet.from_pretrained</a:t>
            </a:r>
            <a:r>
              <a:rPr lang="en-US" sz="4900" dirty="0"/>
              <a:t>('efficientnet-b7') </a:t>
            </a:r>
          </a:p>
          <a:p>
            <a:pPr marL="1371600" lvl="4" indent="0">
              <a:buNone/>
            </a:pPr>
            <a:r>
              <a:rPr lang="en-US" sz="4900" dirty="0"/>
              <a:t>            </a:t>
            </a:r>
            <a:r>
              <a:rPr lang="en-US" sz="4900" dirty="0" err="1"/>
              <a:t>self.num_ftrs</a:t>
            </a:r>
            <a:r>
              <a:rPr lang="en-US" sz="4900" dirty="0"/>
              <a:t> = self.model._</a:t>
            </a:r>
            <a:r>
              <a:rPr lang="en-US" sz="4900" dirty="0" err="1"/>
              <a:t>fc.in_features</a:t>
            </a:r>
            <a:r>
              <a:rPr lang="en-US" sz="4900" dirty="0"/>
              <a:t>  </a:t>
            </a:r>
          </a:p>
          <a:p>
            <a:pPr marL="1371600" lvl="4" indent="0">
              <a:buNone/>
            </a:pPr>
            <a:r>
              <a:rPr lang="en-US" sz="4900" dirty="0"/>
              <a:t>            </a:t>
            </a:r>
            <a:r>
              <a:rPr lang="en-US" sz="4900" dirty="0" err="1"/>
              <a:t>self.model._fc</a:t>
            </a:r>
            <a:r>
              <a:rPr lang="en-US" sz="4900" dirty="0"/>
              <a:t> = </a:t>
            </a:r>
            <a:r>
              <a:rPr lang="en-US" sz="4900" dirty="0" err="1"/>
              <a:t>nn.Linear</a:t>
            </a:r>
            <a:r>
              <a:rPr lang="en-US" sz="4900" dirty="0"/>
              <a:t>(</a:t>
            </a:r>
            <a:r>
              <a:rPr lang="en-US" sz="4900" dirty="0" err="1"/>
              <a:t>self.num_ftrs</a:t>
            </a:r>
            <a:r>
              <a:rPr lang="en-US" sz="4900" dirty="0"/>
              <a:t>,  </a:t>
            </a:r>
          </a:p>
          <a:p>
            <a:pPr marL="1371600" lvl="4" indent="0">
              <a:buNone/>
            </a:pPr>
            <a:r>
              <a:rPr lang="en-US" sz="4900" dirty="0"/>
              <a:t> </a:t>
            </a:r>
            <a:r>
              <a:rPr lang="en-US" sz="4900" dirty="0" err="1"/>
              <a:t>num_classes</a:t>
            </a:r>
            <a:r>
              <a:rPr lang="en-US" sz="4900" dirty="0"/>
              <a:t>)  </a:t>
            </a:r>
          </a:p>
          <a:p>
            <a:pPr marL="0" indent="0">
              <a:buNone/>
            </a:pPr>
            <a:r>
              <a:rPr lang="en-US" sz="4900" dirty="0"/>
              <a:t>        else:</a:t>
            </a:r>
          </a:p>
          <a:p>
            <a:pPr marL="0" indent="0">
              <a:buNone/>
            </a:pPr>
            <a:r>
              <a:rPr lang="en-US" sz="4900" dirty="0"/>
              <a:t>            raise </a:t>
            </a:r>
            <a:r>
              <a:rPr lang="en-US" sz="4900" dirty="0" err="1"/>
              <a:t>ValueError</a:t>
            </a:r>
            <a:r>
              <a:rPr lang="en-US" sz="4900" dirty="0"/>
              <a:t>("Unsupported </a:t>
            </a:r>
            <a:r>
              <a:rPr lang="en-US" sz="4900" dirty="0" err="1"/>
              <a:t>pretrained</a:t>
            </a:r>
            <a:r>
              <a:rPr lang="en-US" sz="4900" dirty="0"/>
              <a:t> model”). </a:t>
            </a:r>
          </a:p>
          <a:p>
            <a:pPr marL="0" indent="0">
              <a:buNone/>
            </a:pPr>
            <a:br>
              <a:rPr lang="en-US" sz="4900" dirty="0"/>
            </a:br>
            <a:r>
              <a:rPr lang="en-US" sz="4900" dirty="0"/>
              <a:t>    </a:t>
            </a:r>
            <a:br>
              <a:rPr lang="en-US" sz="4900" dirty="0"/>
            </a:br>
            <a:r>
              <a:rPr lang="en-US" sz="4900" dirty="0"/>
              <a:t>    </a:t>
            </a:r>
            <a:r>
              <a:rPr lang="en-US" sz="4900" dirty="0" err="1"/>
              <a:t>def</a:t>
            </a:r>
            <a:r>
              <a:rPr lang="en-US" sz="4900" dirty="0"/>
              <a:t> forward(self, x):</a:t>
            </a:r>
          </a:p>
          <a:p>
            <a:pPr marL="0" indent="0">
              <a:buNone/>
            </a:pPr>
            <a:r>
              <a:rPr lang="en-US" sz="4900" dirty="0"/>
              <a:t>         x = </a:t>
            </a:r>
            <a:r>
              <a:rPr lang="en-US" sz="4900" dirty="0" err="1"/>
              <a:t>self.model</a:t>
            </a:r>
            <a:r>
              <a:rPr lang="en-US" sz="4900" dirty="0"/>
              <a:t>(x)  # Pass input through the model</a:t>
            </a:r>
          </a:p>
          <a:p>
            <a:pPr marL="0" indent="0">
              <a:buNone/>
            </a:pPr>
            <a:r>
              <a:rPr lang="en-US" sz="4900" dirty="0"/>
              <a:t>        return x  # Return the output from the model</a:t>
            </a:r>
          </a:p>
          <a:p>
            <a:pPr marL="0" indent="0">
              <a:buNone/>
            </a:pPr>
            <a:r>
              <a:rPr lang="en-US" sz="4900" dirty="0"/>
              <a:t> </a:t>
            </a:r>
            <a:br>
              <a:rPr lang="en-US" sz="4900" dirty="0"/>
            </a:br>
            <a:r>
              <a:rPr lang="en-US" sz="4900" dirty="0"/>
              <a:t>    </a:t>
            </a:r>
            <a:r>
              <a:rPr lang="en-US" sz="4900" dirty="0" err="1"/>
              <a:t>def</a:t>
            </a:r>
            <a:r>
              <a:rPr lang="en-US" sz="4900" dirty="0"/>
              <a:t> </a:t>
            </a:r>
            <a:r>
              <a:rPr lang="en-US" sz="4900" dirty="0" err="1"/>
              <a:t>set_num_classes</a:t>
            </a:r>
            <a:r>
              <a:rPr lang="en-US" sz="4900" dirty="0"/>
              <a:t>(self, </a:t>
            </a:r>
            <a:r>
              <a:rPr lang="en-US" sz="4900" dirty="0" err="1"/>
              <a:t>num_classes</a:t>
            </a:r>
            <a:r>
              <a:rPr lang="en-US" sz="4900" dirty="0"/>
              <a:t>):</a:t>
            </a:r>
          </a:p>
          <a:p>
            <a:pPr marL="0" indent="0">
              <a:buNone/>
            </a:pPr>
            <a:r>
              <a:rPr lang="en-US" sz="4900" dirty="0"/>
              <a:t>                if </a:t>
            </a:r>
            <a:r>
              <a:rPr lang="en-US" sz="4900" dirty="0" err="1"/>
              <a:t>isinstance</a:t>
            </a:r>
            <a:r>
              <a:rPr lang="en-US" sz="4900" dirty="0"/>
              <a:t>(</a:t>
            </a:r>
            <a:r>
              <a:rPr lang="en-US" sz="4900" dirty="0" err="1"/>
              <a:t>self.model</a:t>
            </a:r>
            <a:r>
              <a:rPr lang="en-US" sz="4900" dirty="0"/>
              <a:t>, </a:t>
            </a:r>
            <a:r>
              <a:rPr lang="en-US" sz="4900" dirty="0" err="1"/>
              <a:t>EfficientNet</a:t>
            </a:r>
            <a:r>
              <a:rPr lang="en-US" sz="4900" dirty="0"/>
              <a:t>):</a:t>
            </a:r>
          </a:p>
          <a:p>
            <a:pPr marL="0" indent="0">
              <a:buNone/>
            </a:pPr>
            <a:r>
              <a:rPr lang="en-US" sz="4900" dirty="0"/>
              <a:t>            </a:t>
            </a:r>
            <a:r>
              <a:rPr lang="en-US" sz="4900" dirty="0" err="1"/>
              <a:t>self.model._fc</a:t>
            </a:r>
            <a:r>
              <a:rPr lang="en-US" sz="4900" dirty="0"/>
              <a:t> = </a:t>
            </a:r>
            <a:r>
              <a:rPr lang="en-US" sz="4900" dirty="0" err="1"/>
              <a:t>nn.Linear</a:t>
            </a:r>
            <a:r>
              <a:rPr lang="en-US" sz="4900" dirty="0"/>
              <a:t>(</a:t>
            </a:r>
            <a:r>
              <a:rPr lang="en-US" sz="4900" dirty="0" err="1"/>
              <a:t>self.num_ftrs</a:t>
            </a:r>
            <a:r>
              <a:rPr lang="en-US" sz="4900" dirty="0"/>
              <a:t>,  									</a:t>
            </a:r>
            <a:r>
              <a:rPr lang="en-US" sz="4900" dirty="0" err="1"/>
              <a:t>num_classes</a:t>
            </a:r>
            <a:r>
              <a:rPr lang="en-US" sz="4900" dirty="0"/>
              <a:t>) </a:t>
            </a:r>
            <a:r>
              <a:rPr lang="en-US" sz="4800" dirty="0"/>
              <a:t> </a:t>
            </a:r>
            <a:br>
              <a:rPr lang="en-US" sz="4800" dirty="0"/>
            </a:br>
            <a:r>
              <a:rPr lang="en-US" sz="4800" dirty="0"/>
              <a:t>       </a:t>
            </a:r>
          </a:p>
        </p:txBody>
      </p:sp>
      <p:sp>
        <p:nvSpPr>
          <p:cNvPr id="2" name="לחצן פעולה: חזרה 1">
            <a:hlinkClick r:id="rId2" action="ppaction://hlinksldjump" highlightClick="1"/>
          </p:cNvPr>
          <p:cNvSpPr/>
          <p:nvPr/>
        </p:nvSpPr>
        <p:spPr>
          <a:xfrm>
            <a:off x="7928754" y="6185141"/>
            <a:ext cx="586596" cy="449024"/>
          </a:xfrm>
          <a:prstGeom prst="actionButtonRetur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5994602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מציין מיקום תוכן 2"/>
          <p:cNvSpPr>
            <a:spLocks noGrp="1"/>
          </p:cNvSpPr>
          <p:nvPr>
            <p:ph idx="1"/>
          </p:nvPr>
        </p:nvSpPr>
        <p:spPr>
          <a:xfrm>
            <a:off x="628650" y="77639"/>
            <a:ext cx="7886700" cy="6660042"/>
          </a:xfrm>
        </p:spPr>
        <p:txBody>
          <a:bodyPr>
            <a:normAutofit/>
          </a:bodyPr>
          <a:lstStyle/>
          <a:p>
            <a:pPr marL="0" indent="0">
              <a:buNone/>
            </a:pPr>
            <a:r>
              <a:rPr lang="en-US" sz="4800" dirty="0"/>
              <a:t>       </a:t>
            </a:r>
          </a:p>
        </p:txBody>
      </p:sp>
      <p:sp>
        <p:nvSpPr>
          <p:cNvPr id="4" name="לחצן פעולה: מידע 3">
            <a:hlinkClick r:id="rId2" highlightClick="1"/>
          </p:cNvPr>
          <p:cNvSpPr/>
          <p:nvPr/>
        </p:nvSpPr>
        <p:spPr>
          <a:xfrm>
            <a:off x="3027872" y="1112808"/>
            <a:ext cx="2829464" cy="3614467"/>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75140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2" name="Picture 41" descr="Draft drawing of a floor plan">
            <a:extLst>
              <a:ext uri="{FF2B5EF4-FFF2-40B4-BE49-F238E27FC236}">
                <a16:creationId xmlns:a16="http://schemas.microsoft.com/office/drawing/2014/main" id="{7FDA494D-8A41-1F37-6D1E-D87DBAE275C9}"/>
              </a:ext>
            </a:extLst>
          </p:cNvPr>
          <p:cNvPicPr>
            <a:picLocks noChangeAspect="1"/>
          </p:cNvPicPr>
          <p:nvPr/>
        </p:nvPicPr>
        <p:blipFill>
          <a:blip r:embed="rId5"/>
          <a:srcRect l="8000" r="1" b="1"/>
          <a:stretch/>
        </p:blipFill>
        <p:spPr>
          <a:xfrm>
            <a:off x="0" y="0"/>
            <a:ext cx="9143980" cy="6857990"/>
          </a:xfrm>
          <a:prstGeom prst="rect">
            <a:avLst/>
          </a:prstGeom>
        </p:spPr>
      </p:pic>
      <p:sp useBgFill="1">
        <p:nvSpPr>
          <p:cNvPr id="46" name="Rectangle 45">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950" y="1860919"/>
            <a:ext cx="373146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613606" y="2692093"/>
            <a:ext cx="3098526" cy="1571164"/>
          </a:xfrm>
        </p:spPr>
        <p:txBody>
          <a:bodyPr vert="horz" lIns="91440" tIns="45720" rIns="91440" bIns="45720" rtlCol="0" anchor="t">
            <a:normAutofit/>
          </a:bodyPr>
          <a:lstStyle/>
          <a:p>
            <a:pPr marL="0" lvl="0" indent="0" defTabSz="914400"/>
            <a:r>
              <a:rPr lang="en-US" sz="3100" b="1" dirty="0"/>
              <a:t>Process </a:t>
            </a:r>
            <a:br>
              <a:rPr lang="en-US" sz="3100" b="1" dirty="0"/>
            </a:br>
            <a:r>
              <a:rPr lang="en-US" sz="3100" b="1" dirty="0"/>
              <a:t>Flow</a:t>
            </a:r>
            <a:endParaRPr lang="en-US" sz="3100" dirty="0"/>
          </a:p>
        </p:txBody>
      </p:sp>
      <p:cxnSp>
        <p:nvCxnSpPr>
          <p:cNvPr id="48" name="Straight Connector 47">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2377" y="403477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מלבן 2"/>
          <p:cNvSpPr/>
          <p:nvPr/>
        </p:nvSpPr>
        <p:spPr>
          <a:xfrm>
            <a:off x="5970914" y="271889"/>
            <a:ext cx="2642734" cy="86196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Data Ingestion</a:t>
            </a:r>
          </a:p>
          <a:p>
            <a:r>
              <a:rPr lang="en-US" dirty="0"/>
              <a:t>Kaggle API   (VC- Data)</a:t>
            </a:r>
            <a:endParaRPr lang="he-IL" dirty="0"/>
          </a:p>
        </p:txBody>
      </p:sp>
      <p:sp>
        <p:nvSpPr>
          <p:cNvPr id="8" name="מלבן 7"/>
          <p:cNvSpPr/>
          <p:nvPr/>
        </p:nvSpPr>
        <p:spPr>
          <a:xfrm>
            <a:off x="5933141" y="1654835"/>
            <a:ext cx="2718280" cy="8648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Data Preprocessing </a:t>
            </a:r>
          </a:p>
          <a:p>
            <a:r>
              <a:rPr lang="en-US" dirty="0" err="1"/>
              <a:t>FastAI</a:t>
            </a:r>
            <a:r>
              <a:rPr lang="en-US" dirty="0"/>
              <a:t>.       (VC- Code)</a:t>
            </a:r>
            <a:endParaRPr lang="he-IL" dirty="0"/>
          </a:p>
          <a:p>
            <a:endParaRPr lang="he-IL" dirty="0"/>
          </a:p>
        </p:txBody>
      </p:sp>
      <p:sp>
        <p:nvSpPr>
          <p:cNvPr id="7" name="מלבן 6"/>
          <p:cNvSpPr/>
          <p:nvPr/>
        </p:nvSpPr>
        <p:spPr>
          <a:xfrm>
            <a:off x="5880789" y="2876097"/>
            <a:ext cx="2732859" cy="1018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Model Training</a:t>
            </a:r>
          </a:p>
          <a:p>
            <a:r>
              <a:rPr lang="en-US" dirty="0"/>
              <a:t>EfficientNet-B7. </a:t>
            </a:r>
          </a:p>
          <a:p>
            <a:r>
              <a:rPr lang="en-US" dirty="0"/>
              <a:t>                           (VC- Model)</a:t>
            </a:r>
            <a:endParaRPr lang="he-IL" dirty="0"/>
          </a:p>
          <a:p>
            <a:endParaRPr lang="he-IL" dirty="0"/>
          </a:p>
        </p:txBody>
      </p:sp>
      <p:sp>
        <p:nvSpPr>
          <p:cNvPr id="9" name="מלבן 8"/>
          <p:cNvSpPr/>
          <p:nvPr/>
        </p:nvSpPr>
        <p:spPr>
          <a:xfrm>
            <a:off x="5881682" y="4461080"/>
            <a:ext cx="2768846" cy="85926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Model Deployment</a:t>
            </a:r>
          </a:p>
          <a:p>
            <a:r>
              <a:rPr lang="en-US" dirty="0"/>
              <a:t>Hugging Face       </a:t>
            </a:r>
            <a:endParaRPr lang="he-IL" dirty="0"/>
          </a:p>
        </p:txBody>
      </p:sp>
      <p:sp>
        <p:nvSpPr>
          <p:cNvPr id="12" name="מלבן 11"/>
          <p:cNvSpPr/>
          <p:nvPr/>
        </p:nvSpPr>
        <p:spPr>
          <a:xfrm>
            <a:off x="5879896" y="5886951"/>
            <a:ext cx="2770632" cy="83606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r>
              <a:rPr lang="en-US" dirty="0"/>
              <a:t>DR Stage Prediction</a:t>
            </a:r>
            <a:endParaRPr lang="he-IL" dirty="0"/>
          </a:p>
        </p:txBody>
      </p:sp>
      <p:sp>
        <p:nvSpPr>
          <p:cNvPr id="24" name="חץ למטה 23"/>
          <p:cNvSpPr/>
          <p:nvPr/>
        </p:nvSpPr>
        <p:spPr>
          <a:xfrm>
            <a:off x="7266105" y="1298448"/>
            <a:ext cx="177111" cy="249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1" name="חץ למטה 30"/>
          <p:cNvSpPr/>
          <p:nvPr/>
        </p:nvSpPr>
        <p:spPr>
          <a:xfrm>
            <a:off x="7264849" y="2626363"/>
            <a:ext cx="177111" cy="249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2" name="חץ למטה 31"/>
          <p:cNvSpPr/>
          <p:nvPr/>
        </p:nvSpPr>
        <p:spPr>
          <a:xfrm>
            <a:off x="7264848" y="4049678"/>
            <a:ext cx="177111" cy="249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33" name="חץ למטה 32"/>
          <p:cNvSpPr/>
          <p:nvPr/>
        </p:nvSpPr>
        <p:spPr>
          <a:xfrm>
            <a:off x="7269361" y="5478780"/>
            <a:ext cx="177111" cy="24973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extLst>
    <p:ext uri="{6950BFC3-D8DA-4A85-94F7-54DA5524770B}">
      <p188:commentRel xmlns:p188="http://schemas.microsoft.com/office/powerpoint/2018/8/main" r:id="rId4"/>
    </p:ext>
  </p:extLs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E97A2F7-0C90-67C8-5FE1-FB778EFFE4D2}"/>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2958D629-A154-774A-A48F-D48440EA2A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0FF9FECA-D772-4FDC-9BA8-54E58E735A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D58D124-BBA6-3344-240A-1E15EF6606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DB7F327-93CA-A727-790A-EEC4E41479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2A4EDDA-D85F-7366-44BB-7E45C3B783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627F039D-F332-3544-1362-1B9D059B3C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696EE86D-098A-C009-C285-CB6F1941C7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2174BE8-F660-0CC2-EC5A-3BF6F82A394A}"/>
              </a:ext>
            </a:extLst>
          </p:cNvPr>
          <p:cNvSpPr>
            <a:spLocks noGrp="1"/>
          </p:cNvSpPr>
          <p:nvPr>
            <p:ph type="title"/>
          </p:nvPr>
        </p:nvSpPr>
        <p:spPr>
          <a:xfrm>
            <a:off x="350041" y="586855"/>
            <a:ext cx="2401025" cy="2866731"/>
          </a:xfrm>
        </p:spPr>
        <p:txBody>
          <a:bodyPr anchor="b">
            <a:normAutofit/>
          </a:bodyPr>
          <a:lstStyle/>
          <a:p>
            <a:pPr marL="0" lvl="0" indent="0" algn="r">
              <a:buNone/>
            </a:pPr>
            <a:r>
              <a:rPr lang="en-US" sz="3500" b="1" dirty="0">
                <a:solidFill>
                  <a:srgbClr val="FFFFFF"/>
                </a:solidFill>
              </a:rPr>
              <a:t>Detailed</a:t>
            </a:r>
            <a:br>
              <a:rPr lang="en-US" sz="3500" b="1" dirty="0">
                <a:solidFill>
                  <a:srgbClr val="FFFFFF"/>
                </a:solidFill>
              </a:rPr>
            </a:br>
            <a:r>
              <a:rPr lang="en-US" sz="3500" b="1" dirty="0">
                <a:solidFill>
                  <a:srgbClr val="FFFFFF"/>
                </a:solidFill>
              </a:rPr>
              <a:t>Overview</a:t>
            </a:r>
            <a:endParaRPr lang="en-US" sz="3500" dirty="0">
              <a:solidFill>
                <a:srgbClr val="FFFFFF"/>
              </a:solidFill>
            </a:endParaRPr>
          </a:p>
        </p:txBody>
      </p:sp>
      <p:sp>
        <p:nvSpPr>
          <p:cNvPr id="3" name="Content Placeholder 2">
            <a:extLst>
              <a:ext uri="{FF2B5EF4-FFF2-40B4-BE49-F238E27FC236}">
                <a16:creationId xmlns:a16="http://schemas.microsoft.com/office/drawing/2014/main" id="{E4D99381-8C6A-52C6-377F-641E043BED29}"/>
              </a:ext>
            </a:extLst>
          </p:cNvPr>
          <p:cNvSpPr>
            <a:spLocks noGrp="1"/>
          </p:cNvSpPr>
          <p:nvPr>
            <p:ph idx="1"/>
          </p:nvPr>
        </p:nvSpPr>
        <p:spPr>
          <a:xfrm>
            <a:off x="2944368" y="10139"/>
            <a:ext cx="6197346" cy="6756421"/>
          </a:xfrm>
        </p:spPr>
        <p:txBody>
          <a:bodyPr anchor="ctr">
            <a:normAutofit fontScale="92500" lnSpcReduction="10000"/>
          </a:bodyPr>
          <a:lstStyle/>
          <a:p>
            <a:pPr marL="0" indent="0">
              <a:lnSpc>
                <a:spcPct val="100000"/>
              </a:lnSpc>
              <a:buNone/>
            </a:pPr>
            <a:r>
              <a:rPr lang="en-US" sz="1900" b="1" dirty="0"/>
              <a:t>Data ingestion </a:t>
            </a:r>
          </a:p>
          <a:p>
            <a:pPr marL="342900" lvl="1" indent="0">
              <a:lnSpc>
                <a:spcPct val="100000"/>
              </a:lnSpc>
              <a:buNone/>
            </a:pPr>
            <a:r>
              <a:rPr lang="en-US" sz="1900" dirty="0"/>
              <a:t> Acquired image data and corresponding </a:t>
            </a:r>
          </a:p>
          <a:p>
            <a:pPr marL="342900" lvl="1" indent="0">
              <a:lnSpc>
                <a:spcPct val="100000"/>
              </a:lnSpc>
              <a:buNone/>
            </a:pPr>
            <a:r>
              <a:rPr lang="en-US" sz="1900" dirty="0"/>
              <a:t> DR stage labels from the </a:t>
            </a:r>
            <a:r>
              <a:rPr lang="en-US" sz="1900" dirty="0" err="1"/>
              <a:t>Kaggle</a:t>
            </a:r>
            <a:r>
              <a:rPr lang="en-US" sz="1900" dirty="0"/>
              <a:t> API</a:t>
            </a:r>
          </a:p>
          <a:p>
            <a:pPr marL="342900" lvl="1" indent="0">
              <a:lnSpc>
                <a:spcPct val="100000"/>
              </a:lnSpc>
              <a:buNone/>
            </a:pPr>
            <a:endParaRPr lang="en-US" sz="1900" dirty="0"/>
          </a:p>
          <a:p>
            <a:pPr marL="0" lvl="0" indent="0">
              <a:lnSpc>
                <a:spcPct val="100000"/>
              </a:lnSpc>
              <a:buNone/>
            </a:pPr>
            <a:r>
              <a:rPr lang="en-US" sz="1900" b="1" dirty="0"/>
              <a:t>Preprocessing pipeline</a:t>
            </a:r>
          </a:p>
          <a:p>
            <a:pPr lvl="1">
              <a:lnSpc>
                <a:spcPct val="100000"/>
              </a:lnSpc>
            </a:pPr>
            <a:r>
              <a:rPr lang="en-US" sz="1900" dirty="0"/>
              <a:t>Standardized image sizes and applied </a:t>
            </a:r>
          </a:p>
          <a:p>
            <a:pPr marL="342900" lvl="1" indent="0">
              <a:lnSpc>
                <a:spcPct val="100000"/>
              </a:lnSpc>
              <a:buNone/>
            </a:pPr>
            <a:r>
              <a:rPr lang="en-US" sz="1900" dirty="0"/>
              <a:t> augmentations to enhance model</a:t>
            </a:r>
          </a:p>
          <a:p>
            <a:pPr marL="342900" lvl="1" indent="0">
              <a:lnSpc>
                <a:spcPct val="100000"/>
              </a:lnSpc>
              <a:buNone/>
            </a:pPr>
            <a:r>
              <a:rPr lang="en-US" sz="1900" dirty="0"/>
              <a:t> robustness</a:t>
            </a:r>
          </a:p>
          <a:p>
            <a:pPr lvl="1">
              <a:lnSpc>
                <a:spcPct val="100000"/>
              </a:lnSpc>
            </a:pPr>
            <a:r>
              <a:rPr lang="en-US" sz="1900" dirty="0"/>
              <a:t>Addressed class imbalance through</a:t>
            </a:r>
          </a:p>
          <a:p>
            <a:pPr marL="342900" lvl="1" indent="0">
              <a:lnSpc>
                <a:spcPct val="100000"/>
              </a:lnSpc>
              <a:buNone/>
            </a:pPr>
            <a:r>
              <a:rPr lang="en-US" sz="1900" dirty="0"/>
              <a:t> weighted random sampling</a:t>
            </a:r>
          </a:p>
          <a:p>
            <a:pPr marL="342900" lvl="1" indent="0">
              <a:lnSpc>
                <a:spcPct val="100000"/>
              </a:lnSpc>
              <a:buNone/>
            </a:pPr>
            <a:endParaRPr lang="en-US" sz="1900" dirty="0"/>
          </a:p>
          <a:p>
            <a:pPr marL="0" lvl="0" indent="0">
              <a:lnSpc>
                <a:spcPct val="100000"/>
              </a:lnSpc>
              <a:buNone/>
            </a:pPr>
            <a:r>
              <a:rPr lang="en-US" sz="1900" b="1" dirty="0"/>
              <a:t>Model training flow</a:t>
            </a:r>
          </a:p>
          <a:p>
            <a:pPr lvl="1">
              <a:lnSpc>
                <a:spcPct val="100000"/>
              </a:lnSpc>
            </a:pPr>
            <a:r>
              <a:rPr lang="en-US" sz="1900" dirty="0"/>
              <a:t>Fine-tune a pre-trained EfficientNet-B7 model using </a:t>
            </a:r>
            <a:r>
              <a:rPr lang="en-US" sz="1900" dirty="0" err="1"/>
              <a:t>FastAI</a:t>
            </a:r>
            <a:r>
              <a:rPr lang="en-US" sz="1900" dirty="0"/>
              <a:t> and the Adam optimizer</a:t>
            </a:r>
          </a:p>
          <a:p>
            <a:pPr lvl="1">
              <a:lnSpc>
                <a:spcPct val="100000"/>
              </a:lnSpc>
            </a:pPr>
            <a:r>
              <a:rPr lang="en-US" sz="1900" dirty="0"/>
              <a:t>Optimize </a:t>
            </a:r>
            <a:r>
              <a:rPr lang="en-US" sz="1900" dirty="0" err="1"/>
              <a:t>hyperparameters</a:t>
            </a:r>
            <a:r>
              <a:rPr lang="en-US" sz="1900" dirty="0"/>
              <a:t> (learning rate, batch size) for maximum performance</a:t>
            </a:r>
          </a:p>
          <a:p>
            <a:pPr lvl="1">
              <a:lnSpc>
                <a:spcPct val="100000"/>
              </a:lnSpc>
            </a:pPr>
            <a:endParaRPr lang="en-US" sz="1900" dirty="0"/>
          </a:p>
          <a:p>
            <a:pPr marL="0" lvl="0" indent="0">
              <a:lnSpc>
                <a:spcPct val="100000"/>
              </a:lnSpc>
              <a:buNone/>
            </a:pPr>
            <a:r>
              <a:rPr lang="en-US" sz="1900" b="1" dirty="0"/>
              <a:t>Deployment pipeline </a:t>
            </a:r>
          </a:p>
          <a:p>
            <a:pPr marL="342900" lvl="1" indent="0">
              <a:lnSpc>
                <a:spcPct val="100000"/>
              </a:lnSpc>
              <a:buNone/>
            </a:pPr>
            <a:r>
              <a:rPr lang="en-US" sz="1900" dirty="0"/>
              <a:t> Deployed the trained model to Hugging</a:t>
            </a:r>
          </a:p>
          <a:p>
            <a:pPr marL="342900" lvl="1" indent="0">
              <a:lnSpc>
                <a:spcPct val="100000"/>
              </a:lnSpc>
              <a:buNone/>
            </a:pPr>
            <a:r>
              <a:rPr lang="en-US" sz="1900" dirty="0"/>
              <a:t> Face Spaces for efficient prediction of  </a:t>
            </a:r>
          </a:p>
          <a:p>
            <a:pPr marL="342900" lvl="1" indent="0">
              <a:lnSpc>
                <a:spcPct val="100000"/>
              </a:lnSpc>
              <a:buNone/>
            </a:pPr>
            <a:r>
              <a:rPr lang="en-US" sz="1900" dirty="0"/>
              <a:t> DR stages on new input images</a:t>
            </a:r>
          </a:p>
        </p:txBody>
      </p:sp>
      <p:sp>
        <p:nvSpPr>
          <p:cNvPr id="11" name="Rectangle 6"/>
          <p:cNvSpPr>
            <a:spLocks noChangeArrowheads="1"/>
          </p:cNvSpPr>
          <p:nvPr/>
        </p:nvSpPr>
        <p:spPr bwMode="auto">
          <a:xfrm>
            <a:off x="72737" y="-256032"/>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a:ln>
                  <a:noFill/>
                </a:ln>
                <a:solidFill>
                  <a:schemeClr val="tx1"/>
                </a:solidFill>
                <a:effectLst/>
                <a:latin typeface="Arial" panose="020B0604020202020204" pitchFamily="34" charset="0"/>
              </a:rPr>
              <a:t>Utilized to streamline data preprocessing with </a:t>
            </a:r>
            <a:r>
              <a:rPr kumimoji="0" lang="he-IL" altLang="he-IL" sz="1000" b="0" i="0" u="none" strike="noStrike" cap="none" normalizeH="0" baseline="0">
                <a:ln>
                  <a:noFill/>
                </a:ln>
                <a:solidFill>
                  <a:schemeClr val="tx1"/>
                </a:solidFill>
                <a:effectLst/>
                <a:latin typeface="Arial Unicode MS"/>
              </a:rPr>
              <a:t>ImageBlock</a:t>
            </a:r>
            <a:r>
              <a:rPr kumimoji="0" lang="he-IL" altLang="he-IL" sz="600" b="0" i="0" u="none" strike="noStrike" cap="none" normalizeH="0" baseline="0">
                <a:ln>
                  <a:noFill/>
                </a:ln>
                <a:solidFill>
                  <a:schemeClr val="tx1"/>
                </a:solidFill>
                <a:effectLst/>
              </a:rPr>
              <a:t> for image handling and </a:t>
            </a:r>
            <a:r>
              <a:rPr kumimoji="0" lang="he-IL" altLang="he-IL" sz="1000" b="0" i="0" u="none" strike="noStrike" cap="none" normalizeH="0" baseline="0">
                <a:ln>
                  <a:noFill/>
                </a:ln>
                <a:solidFill>
                  <a:schemeClr val="tx1"/>
                </a:solidFill>
                <a:effectLst/>
                <a:latin typeface="Arial Unicode MS"/>
              </a:rPr>
              <a:t>CategoryBlock</a:t>
            </a:r>
            <a:r>
              <a:rPr kumimoji="0" lang="he-IL" altLang="he-IL" sz="600" b="0" i="0" u="none" strike="noStrike" cap="none" normalizeH="0" baseline="0">
                <a:ln>
                  <a:noFill/>
                </a:ln>
                <a:solidFill>
                  <a:schemeClr val="tx1"/>
                </a:solidFill>
                <a:effectLst/>
              </a:rPr>
              <a:t> for label management</a:t>
            </a:r>
            <a:r>
              <a:rPr kumimoji="0" lang="he-IL" altLang="he-IL" sz="1800" b="0" i="0" u="none" strike="noStrike" cap="none" normalizeH="0" baseline="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820431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Ref idx="1003">
        <a:schemeClr val="bg2"/>
      </p:bgRef>
    </p:bg>
    <p:spTree>
      <p:nvGrpSpPr>
        <p:cNvPr id="1" name="">
          <a:extLst>
            <a:ext uri="{FF2B5EF4-FFF2-40B4-BE49-F238E27FC236}">
              <a16:creationId xmlns:a16="http://schemas.microsoft.com/office/drawing/2014/main" id="{054808E7-2B2F-67DE-57E8-47C52B3201C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C2444F4-D011-686A-61FD-A2CEECB404EE}"/>
              </a:ext>
            </a:extLst>
          </p:cNvPr>
          <p:cNvSpPr>
            <a:spLocks noGrp="1"/>
          </p:cNvSpPr>
          <p:nvPr>
            <p:ph type="title"/>
          </p:nvPr>
        </p:nvSpPr>
        <p:spPr>
          <a:xfrm>
            <a:off x="457200" y="274638"/>
            <a:ext cx="8229600" cy="1061181"/>
          </a:xfrm>
        </p:spPr>
        <p:txBody>
          <a:bodyPr/>
          <a:lstStyle/>
          <a:p>
            <a:pPr marL="0" lvl="0" indent="0">
              <a:buNone/>
            </a:pPr>
            <a:r>
              <a:rPr lang="en-US" b="1" dirty="0"/>
              <a:t>Technology Stack</a:t>
            </a:r>
            <a:endParaRPr dirty="0"/>
          </a:p>
        </p:txBody>
      </p:sp>
      <p:graphicFrame>
        <p:nvGraphicFramePr>
          <p:cNvPr id="23" name="Content Placeholder 2">
            <a:extLst>
              <a:ext uri="{FF2B5EF4-FFF2-40B4-BE49-F238E27FC236}">
                <a16:creationId xmlns:a16="http://schemas.microsoft.com/office/drawing/2014/main" id="{C410BB7A-0B35-F38E-6638-22374D752C76}"/>
              </a:ext>
            </a:extLst>
          </p:cNvPr>
          <p:cNvGraphicFramePr>
            <a:graphicFrameLocks noGrp="1"/>
          </p:cNvGraphicFramePr>
          <p:nvPr>
            <p:ph idx="1"/>
            <p:extLst>
              <p:ext uri="{D42A27DB-BD31-4B8C-83A1-F6EECF244321}">
                <p14:modId xmlns:p14="http://schemas.microsoft.com/office/powerpoint/2010/main" val="2473427724"/>
              </p:ext>
            </p:extLst>
          </p:nvPr>
        </p:nvGraphicFramePr>
        <p:xfrm>
          <a:off x="628650" y="1510956"/>
          <a:ext cx="7886700" cy="466600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5" name="Picture 4">
            <a:extLst>
              <a:ext uri="{FF2B5EF4-FFF2-40B4-BE49-F238E27FC236}">
                <a16:creationId xmlns:a16="http://schemas.microsoft.com/office/drawing/2014/main" id="{8B3BABD5-1D83-80D6-855B-8061BC0C1DCF}"/>
              </a:ext>
            </a:extLst>
          </p:cNvPr>
          <p:cNvPicPr>
            <a:picLocks noChangeAspect="1"/>
          </p:cNvPicPr>
          <p:nvPr/>
        </p:nvPicPr>
        <p:blipFill>
          <a:blip r:embed="rId8"/>
          <a:stretch>
            <a:fillRect/>
          </a:stretch>
        </p:blipFill>
        <p:spPr>
          <a:xfrm>
            <a:off x="4277737" y="1617311"/>
            <a:ext cx="457200" cy="457200"/>
          </a:xfrm>
          <a:prstGeom prst="rect">
            <a:avLst/>
          </a:prstGeom>
        </p:spPr>
      </p:pic>
      <p:pic>
        <p:nvPicPr>
          <p:cNvPr id="9" name="Picture 8" descr="A close up of a logo&#10;&#10;Description automatically generated">
            <a:extLst>
              <a:ext uri="{FF2B5EF4-FFF2-40B4-BE49-F238E27FC236}">
                <a16:creationId xmlns:a16="http://schemas.microsoft.com/office/drawing/2014/main" id="{4A60DDA8-783F-4E74-A395-76AAF41A86D6}"/>
              </a:ext>
            </a:extLst>
          </p:cNvPr>
          <p:cNvPicPr>
            <a:picLocks noChangeAspect="1"/>
          </p:cNvPicPr>
          <p:nvPr/>
        </p:nvPicPr>
        <p:blipFill>
          <a:blip r:embed="rId9"/>
          <a:stretch>
            <a:fillRect/>
          </a:stretch>
        </p:blipFill>
        <p:spPr>
          <a:xfrm>
            <a:off x="6619602" y="2651923"/>
            <a:ext cx="1419423" cy="571580"/>
          </a:xfrm>
          <a:prstGeom prst="rect">
            <a:avLst/>
          </a:prstGeom>
        </p:spPr>
      </p:pic>
      <p:pic>
        <p:nvPicPr>
          <p:cNvPr id="13" name="Picture 12" descr="A black text on a white background&#10;&#10;Description automatically generated">
            <a:extLst>
              <a:ext uri="{FF2B5EF4-FFF2-40B4-BE49-F238E27FC236}">
                <a16:creationId xmlns:a16="http://schemas.microsoft.com/office/drawing/2014/main" id="{9A158728-418C-8FFE-3B68-2FFAF0D45131}"/>
              </a:ext>
            </a:extLst>
          </p:cNvPr>
          <p:cNvPicPr>
            <a:picLocks noChangeAspect="1"/>
          </p:cNvPicPr>
          <p:nvPr/>
        </p:nvPicPr>
        <p:blipFill>
          <a:blip r:embed="rId10"/>
          <a:stretch>
            <a:fillRect/>
          </a:stretch>
        </p:blipFill>
        <p:spPr>
          <a:xfrm>
            <a:off x="919530" y="5413785"/>
            <a:ext cx="2295845" cy="600159"/>
          </a:xfrm>
          <a:prstGeom prst="rect">
            <a:avLst/>
          </a:prstGeom>
        </p:spPr>
      </p:pic>
      <p:pic>
        <p:nvPicPr>
          <p:cNvPr id="15" name="Picture 14" descr="A blue text on a white background&#10;&#10;Description automatically generated">
            <a:extLst>
              <a:ext uri="{FF2B5EF4-FFF2-40B4-BE49-F238E27FC236}">
                <a16:creationId xmlns:a16="http://schemas.microsoft.com/office/drawing/2014/main" id="{E8001D40-CFDF-0469-CBCD-930F8B794235}"/>
              </a:ext>
            </a:extLst>
          </p:cNvPr>
          <p:cNvPicPr>
            <a:picLocks noChangeAspect="1"/>
          </p:cNvPicPr>
          <p:nvPr/>
        </p:nvPicPr>
        <p:blipFill>
          <a:blip r:embed="rId11"/>
          <a:stretch>
            <a:fillRect/>
          </a:stretch>
        </p:blipFill>
        <p:spPr>
          <a:xfrm>
            <a:off x="5883038" y="5466138"/>
            <a:ext cx="1238423" cy="600159"/>
          </a:xfrm>
          <a:prstGeom prst="rect">
            <a:avLst/>
          </a:prstGeom>
        </p:spPr>
      </p:pic>
      <p:pic>
        <p:nvPicPr>
          <p:cNvPr id="17" name="Picture 16" descr="A blue background with white text&#10;&#10;Description automatically generated">
            <a:extLst>
              <a:ext uri="{FF2B5EF4-FFF2-40B4-BE49-F238E27FC236}">
                <a16:creationId xmlns:a16="http://schemas.microsoft.com/office/drawing/2014/main" id="{E3B50E25-1A62-2F0B-7B32-6A47023DCD8C}"/>
              </a:ext>
            </a:extLst>
          </p:cNvPr>
          <p:cNvPicPr>
            <a:picLocks noChangeAspect="1"/>
          </p:cNvPicPr>
          <p:nvPr/>
        </p:nvPicPr>
        <p:blipFill>
          <a:blip r:embed="rId12"/>
          <a:stretch>
            <a:fillRect/>
          </a:stretch>
        </p:blipFill>
        <p:spPr>
          <a:xfrm>
            <a:off x="6590704" y="3223503"/>
            <a:ext cx="828791" cy="543001"/>
          </a:xfrm>
          <a:prstGeom prst="rect">
            <a:avLst/>
          </a:prstGeom>
        </p:spPr>
      </p:pic>
      <p:pic>
        <p:nvPicPr>
          <p:cNvPr id="19" name="Picture 18" descr="A logo of a company&#10;&#10;Description automatically generated">
            <a:extLst>
              <a:ext uri="{FF2B5EF4-FFF2-40B4-BE49-F238E27FC236}">
                <a16:creationId xmlns:a16="http://schemas.microsoft.com/office/drawing/2014/main" id="{A3B66A69-D063-3AA1-3185-39EB53D1971A}"/>
              </a:ext>
            </a:extLst>
          </p:cNvPr>
          <p:cNvPicPr>
            <a:picLocks noChangeAspect="1"/>
          </p:cNvPicPr>
          <p:nvPr/>
        </p:nvPicPr>
        <p:blipFill>
          <a:blip r:embed="rId13"/>
          <a:stretch>
            <a:fillRect/>
          </a:stretch>
        </p:blipFill>
        <p:spPr>
          <a:xfrm>
            <a:off x="7432490" y="3227951"/>
            <a:ext cx="975331" cy="1077105"/>
          </a:xfrm>
          <a:prstGeom prst="rect">
            <a:avLst/>
          </a:prstGeom>
        </p:spPr>
      </p:pic>
      <p:pic>
        <p:nvPicPr>
          <p:cNvPr id="21" name="Picture 20" descr="A blue and purple logo&#10;&#10;Description automatically generated">
            <a:extLst>
              <a:ext uri="{FF2B5EF4-FFF2-40B4-BE49-F238E27FC236}">
                <a16:creationId xmlns:a16="http://schemas.microsoft.com/office/drawing/2014/main" id="{42804AFA-50A6-16D4-EDDB-A8976A6E4578}"/>
              </a:ext>
            </a:extLst>
          </p:cNvPr>
          <p:cNvPicPr>
            <a:picLocks noChangeAspect="1"/>
          </p:cNvPicPr>
          <p:nvPr/>
        </p:nvPicPr>
        <p:blipFill>
          <a:blip r:embed="rId14"/>
          <a:stretch>
            <a:fillRect/>
          </a:stretch>
        </p:blipFill>
        <p:spPr>
          <a:xfrm>
            <a:off x="1573430" y="2937713"/>
            <a:ext cx="685896" cy="619211"/>
          </a:xfrm>
          <a:prstGeom prst="rect">
            <a:avLst/>
          </a:prstGeom>
        </p:spPr>
      </p:pic>
      <p:pic>
        <p:nvPicPr>
          <p:cNvPr id="24" name="Picture 23" descr="A close up of a logo&#10;&#10;Description automatically generated">
            <a:extLst>
              <a:ext uri="{FF2B5EF4-FFF2-40B4-BE49-F238E27FC236}">
                <a16:creationId xmlns:a16="http://schemas.microsoft.com/office/drawing/2014/main" id="{03247D57-C4CB-D4CE-E34A-6DAA76599F13}"/>
              </a:ext>
            </a:extLst>
          </p:cNvPr>
          <p:cNvPicPr>
            <a:picLocks noChangeAspect="1"/>
          </p:cNvPicPr>
          <p:nvPr/>
        </p:nvPicPr>
        <p:blipFill>
          <a:blip r:embed="rId15"/>
          <a:stretch>
            <a:fillRect/>
          </a:stretch>
        </p:blipFill>
        <p:spPr>
          <a:xfrm>
            <a:off x="4866264" y="1617311"/>
            <a:ext cx="1490743" cy="571580"/>
          </a:xfrm>
          <a:prstGeom prst="rect">
            <a:avLst/>
          </a:prstGeom>
        </p:spPr>
      </p:pic>
    </p:spTree>
    <p:extLst>
      <p:ext uri="{BB962C8B-B14F-4D97-AF65-F5344CB8AC3E}">
        <p14:creationId xmlns:p14="http://schemas.microsoft.com/office/powerpoint/2010/main" val="3272601945"/>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46" name="Rectangle 45">
            <a:extLst>
              <a:ext uri="{FF2B5EF4-FFF2-40B4-BE49-F238E27FC236}">
                <a16:creationId xmlns:a16="http://schemas.microsoft.com/office/drawing/2014/main" id="{8870DEF6-46A2-D4F8-8BE6-91165D93ECC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62950" y="1860919"/>
            <a:ext cx="3731460" cy="3108645"/>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262950" y="2518723"/>
            <a:ext cx="3512869" cy="1571164"/>
          </a:xfrm>
          <a:solidFill>
            <a:schemeClr val="bg1"/>
          </a:solidFill>
        </p:spPr>
        <p:txBody>
          <a:bodyPr vert="horz" lIns="91440" tIns="45720" rIns="91440" bIns="45720" rtlCol="0" anchor="t">
            <a:normAutofit/>
          </a:bodyPr>
          <a:lstStyle/>
          <a:p>
            <a:pPr marL="0" lvl="0" indent="0" defTabSz="914400"/>
            <a:r>
              <a:rPr lang="en-US" sz="3100" b="1" dirty="0"/>
              <a:t>Data Pipeline</a:t>
            </a:r>
            <a:endParaRPr lang="en-US" sz="3100" dirty="0"/>
          </a:p>
        </p:txBody>
      </p:sp>
      <p:cxnSp>
        <p:nvCxnSpPr>
          <p:cNvPr id="48" name="Straight Connector 47">
            <a:extLst>
              <a:ext uri="{FF2B5EF4-FFF2-40B4-BE49-F238E27FC236}">
                <a16:creationId xmlns:a16="http://schemas.microsoft.com/office/drawing/2014/main" id="{522632D6-DED9-FDEC-FD9F-09FF0A4544C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2377" y="403477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4" name="מלבן 3"/>
          <p:cNvSpPr/>
          <p:nvPr/>
        </p:nvSpPr>
        <p:spPr>
          <a:xfrm>
            <a:off x="150605" y="292095"/>
            <a:ext cx="1570410" cy="98341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Start</a:t>
            </a:r>
            <a:endParaRPr lang="he-IL" dirty="0">
              <a:solidFill>
                <a:schemeClr val="tx1"/>
              </a:solidFill>
            </a:endParaRPr>
          </a:p>
        </p:txBody>
      </p:sp>
      <p:sp>
        <p:nvSpPr>
          <p:cNvPr id="5" name="חץ ימינה 4"/>
          <p:cNvSpPr/>
          <p:nvPr/>
        </p:nvSpPr>
        <p:spPr>
          <a:xfrm>
            <a:off x="1774744" y="640218"/>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6" name="מלבן 5"/>
          <p:cNvSpPr/>
          <p:nvPr/>
        </p:nvSpPr>
        <p:spPr>
          <a:xfrm>
            <a:off x="2374783" y="313849"/>
            <a:ext cx="3610054" cy="127963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2015 Diabetic Retinopathy Detection Dataset</a:t>
            </a:r>
          </a:p>
          <a:p>
            <a:pPr algn="ctr"/>
            <a:endParaRPr lang="en-US" dirty="0">
              <a:solidFill>
                <a:schemeClr val="tx1"/>
              </a:solidFill>
            </a:endParaRPr>
          </a:p>
          <a:p>
            <a:pPr algn="ctr"/>
            <a:r>
              <a:rPr lang="en-US" dirty="0">
                <a:solidFill>
                  <a:schemeClr val="tx1"/>
                </a:solidFill>
              </a:rPr>
              <a:t>APTOS 2019 Blindness Detection Dataset</a:t>
            </a:r>
            <a:endParaRPr lang="he-IL" dirty="0">
              <a:solidFill>
                <a:schemeClr val="tx1"/>
              </a:solidFill>
            </a:endParaRPr>
          </a:p>
        </p:txBody>
      </p:sp>
      <p:sp>
        <p:nvSpPr>
          <p:cNvPr id="12" name="מלבן 11"/>
          <p:cNvSpPr/>
          <p:nvPr/>
        </p:nvSpPr>
        <p:spPr>
          <a:xfrm>
            <a:off x="6548277" y="292095"/>
            <a:ext cx="2432026" cy="1231487"/>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Data Combining and Merging</a:t>
            </a:r>
            <a:endParaRPr lang="he-IL" dirty="0">
              <a:solidFill>
                <a:schemeClr val="tx1"/>
              </a:solidFill>
            </a:endParaRPr>
          </a:p>
        </p:txBody>
      </p:sp>
      <p:sp>
        <p:nvSpPr>
          <p:cNvPr id="13" name="מלבן 12"/>
          <p:cNvSpPr/>
          <p:nvPr/>
        </p:nvSpPr>
        <p:spPr>
          <a:xfrm>
            <a:off x="6257340" y="2058420"/>
            <a:ext cx="2722963" cy="144814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Data Augmentation (Resize to 460, Random Cropping, Rotation, Flipping, etc.)</a:t>
            </a:r>
            <a:endParaRPr lang="he-IL" dirty="0">
              <a:solidFill>
                <a:schemeClr val="tx1"/>
              </a:solidFill>
            </a:endParaRPr>
          </a:p>
        </p:txBody>
      </p:sp>
      <p:sp>
        <p:nvSpPr>
          <p:cNvPr id="7" name="חץ למטה 6"/>
          <p:cNvSpPr/>
          <p:nvPr/>
        </p:nvSpPr>
        <p:spPr>
          <a:xfrm>
            <a:off x="7949548" y="1558088"/>
            <a:ext cx="249962" cy="500332"/>
          </a:xfrm>
          <a:prstGeom prst="down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15" name="חץ ימינה 14"/>
          <p:cNvSpPr/>
          <p:nvPr/>
        </p:nvSpPr>
        <p:spPr>
          <a:xfrm>
            <a:off x="6032599" y="316955"/>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16" name="חץ ימינה 15"/>
          <p:cNvSpPr/>
          <p:nvPr/>
        </p:nvSpPr>
        <p:spPr>
          <a:xfrm>
            <a:off x="6032598" y="1088655"/>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17" name="מלבן 16"/>
          <p:cNvSpPr/>
          <p:nvPr/>
        </p:nvSpPr>
        <p:spPr>
          <a:xfrm>
            <a:off x="6257340" y="4093477"/>
            <a:ext cx="2722963" cy="743507"/>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Train-Validation Split (80/20%)</a:t>
            </a:r>
            <a:endParaRPr lang="he-IL" dirty="0">
              <a:solidFill>
                <a:schemeClr val="tx1"/>
              </a:solidFill>
            </a:endParaRPr>
          </a:p>
        </p:txBody>
      </p:sp>
      <p:sp>
        <p:nvSpPr>
          <p:cNvPr id="18" name="חץ למטה 17"/>
          <p:cNvSpPr/>
          <p:nvPr/>
        </p:nvSpPr>
        <p:spPr>
          <a:xfrm>
            <a:off x="7957453" y="3548601"/>
            <a:ext cx="249962" cy="500332"/>
          </a:xfrm>
          <a:prstGeom prst="down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19" name="מלבן 18"/>
          <p:cNvSpPr/>
          <p:nvPr/>
        </p:nvSpPr>
        <p:spPr>
          <a:xfrm>
            <a:off x="6257340" y="5323813"/>
            <a:ext cx="2722962" cy="127963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Weighted Random Sampling (based on class counts)</a:t>
            </a:r>
            <a:endParaRPr lang="he-IL" dirty="0">
              <a:solidFill>
                <a:schemeClr val="tx1"/>
              </a:solidFill>
            </a:endParaRPr>
          </a:p>
        </p:txBody>
      </p:sp>
      <p:sp>
        <p:nvSpPr>
          <p:cNvPr id="20" name="חץ למטה 19"/>
          <p:cNvSpPr/>
          <p:nvPr/>
        </p:nvSpPr>
        <p:spPr>
          <a:xfrm>
            <a:off x="7940405" y="4860753"/>
            <a:ext cx="259105" cy="397375"/>
          </a:xfrm>
          <a:prstGeom prst="down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21" name="מלבן 20"/>
          <p:cNvSpPr/>
          <p:nvPr/>
        </p:nvSpPr>
        <p:spPr>
          <a:xfrm>
            <a:off x="2397238" y="5316501"/>
            <a:ext cx="2942161" cy="1228046"/>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Model Training Input (Training and Validation </a:t>
            </a:r>
            <a:r>
              <a:rPr lang="en-US" dirty="0" err="1">
                <a:solidFill>
                  <a:schemeClr val="tx1"/>
                </a:solidFill>
              </a:rPr>
              <a:t>DataLoaders</a:t>
            </a:r>
            <a:r>
              <a:rPr lang="en-US" dirty="0">
                <a:solidFill>
                  <a:schemeClr val="tx1"/>
                </a:solidFill>
              </a:rPr>
              <a:t>)</a:t>
            </a:r>
            <a:endParaRPr lang="he-IL" dirty="0">
              <a:solidFill>
                <a:schemeClr val="tx1"/>
              </a:solidFill>
            </a:endParaRPr>
          </a:p>
        </p:txBody>
      </p:sp>
      <p:sp>
        <p:nvSpPr>
          <p:cNvPr id="22" name="חץ ימינה 21"/>
          <p:cNvSpPr/>
          <p:nvPr/>
        </p:nvSpPr>
        <p:spPr>
          <a:xfrm rot="10800000">
            <a:off x="5483762" y="5786802"/>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
        <p:nvSpPr>
          <p:cNvPr id="23" name="מלבן 22"/>
          <p:cNvSpPr/>
          <p:nvPr/>
        </p:nvSpPr>
        <p:spPr>
          <a:xfrm>
            <a:off x="166787" y="5554977"/>
            <a:ext cx="1570409" cy="983411"/>
          </a:xfrm>
          <a:prstGeom prst="rect">
            <a:avLst/>
          </a:prstGeom>
          <a:solidFill>
            <a:schemeClr val="accent4">
              <a:lumMod val="50000"/>
            </a:schemeClr>
          </a:solidFill>
        </p:spPr>
        <p:style>
          <a:lnRef idx="1">
            <a:schemeClr val="dk1"/>
          </a:lnRef>
          <a:fillRef idx="2">
            <a:schemeClr val="dk1"/>
          </a:fillRef>
          <a:effectRef idx="1">
            <a:schemeClr val="dk1"/>
          </a:effectRef>
          <a:fontRef idx="minor">
            <a:schemeClr val="dk1"/>
          </a:fontRef>
        </p:style>
        <p:txBody>
          <a:bodyPr rtlCol="1" anchor="ctr"/>
          <a:lstStyle/>
          <a:p>
            <a:pPr algn="ctr"/>
            <a:r>
              <a:rPr lang="en-US" dirty="0">
                <a:solidFill>
                  <a:schemeClr val="tx1"/>
                </a:solidFill>
              </a:rPr>
              <a:t>End</a:t>
            </a:r>
            <a:endParaRPr lang="he-IL" dirty="0">
              <a:solidFill>
                <a:schemeClr val="tx1"/>
              </a:solidFill>
            </a:endParaRPr>
          </a:p>
        </p:txBody>
      </p:sp>
      <p:sp>
        <p:nvSpPr>
          <p:cNvPr id="24" name="חץ ימינה 23"/>
          <p:cNvSpPr/>
          <p:nvPr/>
        </p:nvSpPr>
        <p:spPr>
          <a:xfrm rot="10800000">
            <a:off x="1777832" y="5768322"/>
            <a:ext cx="515679" cy="287443"/>
          </a:xfrm>
          <a:prstGeom prst="rightArrow">
            <a:avLst/>
          </a:prstGeom>
        </p:spPr>
        <p:style>
          <a:lnRef idx="3">
            <a:schemeClr val="lt1"/>
          </a:lnRef>
          <a:fillRef idx="1">
            <a:schemeClr val="dk1"/>
          </a:fillRef>
          <a:effectRef idx="1">
            <a:schemeClr val="dk1"/>
          </a:effectRef>
          <a:fontRef idx="minor">
            <a:schemeClr val="lt1"/>
          </a:fontRef>
        </p:style>
        <p:txBody>
          <a:bodyPr rtlCol="1" anchor="ctr"/>
          <a:lstStyle/>
          <a:p>
            <a:pPr algn="ctr"/>
            <a:endParaRPr lang="he-IL"/>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97959-7B30-9809-E0D7-FD24A16620D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BFA373-33BA-E3A9-28FB-1ED30BE2F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DFA427B-8793-96C6-CE10-F866108C0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07A34E-031F-C7A6-4930-5B4B793D5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5F681C-F3F2-4D10-492F-58211C0AC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807498-2CE8-E336-2B28-731952C71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C9B7448-E070-CCBE-451B-C93F38EEF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A4F85421-2DAD-D03B-9AF0-7FB077175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B0777-C713-8132-6317-AE01925F001C}"/>
              </a:ext>
            </a:extLst>
          </p:cNvPr>
          <p:cNvSpPr>
            <a:spLocks noGrp="1"/>
          </p:cNvSpPr>
          <p:nvPr>
            <p:ph type="title"/>
          </p:nvPr>
        </p:nvSpPr>
        <p:spPr>
          <a:xfrm>
            <a:off x="109728" y="112402"/>
            <a:ext cx="3035808" cy="2119769"/>
          </a:xfrm>
        </p:spPr>
        <p:txBody>
          <a:bodyPr anchor="b">
            <a:normAutofit/>
          </a:bodyPr>
          <a:lstStyle/>
          <a:p>
            <a:pPr lvl="0"/>
            <a:r>
              <a:rPr lang="en-US" sz="3600" b="1" dirty="0"/>
              <a:t>Source Datasets</a:t>
            </a:r>
            <a:endParaRPr lang="nn-NO" sz="3600" b="1" dirty="0"/>
          </a:p>
        </p:txBody>
      </p:sp>
      <p:sp>
        <p:nvSpPr>
          <p:cNvPr id="3" name="Content Placeholder 2">
            <a:extLst>
              <a:ext uri="{FF2B5EF4-FFF2-40B4-BE49-F238E27FC236}">
                <a16:creationId xmlns:a16="http://schemas.microsoft.com/office/drawing/2014/main" id="{ED26DB31-83EB-AD08-1E03-478768006023}"/>
              </a:ext>
            </a:extLst>
          </p:cNvPr>
          <p:cNvSpPr>
            <a:spLocks noGrp="1"/>
          </p:cNvSpPr>
          <p:nvPr>
            <p:ph idx="1"/>
          </p:nvPr>
        </p:nvSpPr>
        <p:spPr>
          <a:xfrm>
            <a:off x="109728" y="2544792"/>
            <a:ext cx="9031986" cy="4221767"/>
          </a:xfrm>
        </p:spPr>
        <p:txBody>
          <a:bodyPr anchor="ctr">
            <a:noAutofit/>
          </a:bodyPr>
          <a:lstStyle/>
          <a:p>
            <a:pPr marL="0" indent="0">
              <a:spcBef>
                <a:spcPts val="3000"/>
              </a:spcBef>
              <a:buNone/>
            </a:pPr>
            <a:r>
              <a:rPr lang="en-US" sz="1800" dirty="0"/>
              <a:t>The data used comprises two datasets:</a:t>
            </a:r>
          </a:p>
          <a:p>
            <a:pPr marL="0" indent="0">
              <a:spcBef>
                <a:spcPts val="3000"/>
              </a:spcBef>
              <a:buNone/>
            </a:pPr>
            <a:r>
              <a:rPr lang="en-US" sz="1800" dirty="0"/>
              <a:t>2015 Diabetic Retinopathy Detection</a:t>
            </a:r>
            <a:br>
              <a:rPr lang="en-US" sz="1800" dirty="0"/>
            </a:br>
            <a:r>
              <a:rPr lang="en-US" sz="1800" dirty="0"/>
              <a:t>This dataset provides a substantial number of retinal images labeled with DR severity</a:t>
            </a:r>
          </a:p>
          <a:p>
            <a:pPr marL="0" indent="0">
              <a:spcBef>
                <a:spcPts val="3000"/>
              </a:spcBef>
              <a:buNone/>
            </a:pPr>
            <a:r>
              <a:rPr lang="en-US" sz="1800" dirty="0"/>
              <a:t>APTOS 2019 Blindness Detection</a:t>
            </a:r>
          </a:p>
          <a:p>
            <a:pPr marL="0" indent="0">
              <a:spcBef>
                <a:spcPts val="3000"/>
              </a:spcBef>
              <a:buNone/>
            </a:pPr>
            <a:r>
              <a:rPr lang="en-US" sz="1800" dirty="0"/>
              <a:t> This additional dataset supplements the 2015 dataset, offering further data diversity and increased sample size</a:t>
            </a:r>
          </a:p>
        </p:txBody>
      </p:sp>
    </p:spTree>
    <p:extLst>
      <p:ext uri="{BB962C8B-B14F-4D97-AF65-F5344CB8AC3E}">
        <p14:creationId xmlns:p14="http://schemas.microsoft.com/office/powerpoint/2010/main" val="15812660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7497959-7B30-9809-E0D7-FD24A16620D5}"/>
            </a:ext>
          </a:extLst>
        </p:cNvPr>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10BFA373-33BA-E3A9-28FB-1ED30BE2FD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0" name="Rectangle 9">
            <a:extLst>
              <a:ext uri="{FF2B5EF4-FFF2-40B4-BE49-F238E27FC236}">
                <a16:creationId xmlns:a16="http://schemas.microsoft.com/office/drawing/2014/main" id="{3DFA427B-8793-96C6-CE10-F866108C007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207A34E-031F-C7A6-4930-5B4B793D51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3" y="1914812"/>
            <a:ext cx="6858000" cy="3028377"/>
          </a:xfrm>
          <a:prstGeom prst="rect">
            <a:avLst/>
          </a:prstGeom>
          <a:gradFill>
            <a:gsLst>
              <a:gs pos="8000">
                <a:srgbClr val="000000"/>
              </a:gs>
              <a:gs pos="100000">
                <a:schemeClr val="accent1">
                  <a:lumMod val="7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95F681C-F3F2-4D10-492F-58211C0AC9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14" y="1924949"/>
            <a:ext cx="6857999" cy="3028379"/>
          </a:xfrm>
          <a:prstGeom prst="rect">
            <a:avLst/>
          </a:prstGeom>
          <a:gradFill>
            <a:gsLst>
              <a:gs pos="0">
                <a:srgbClr val="000000">
                  <a:alpha val="0"/>
                </a:srgbClr>
              </a:gs>
              <a:gs pos="99000">
                <a:schemeClr val="accent1">
                  <a:alpha val="46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8807498-2CE8-E336-2B28-731952C712E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63195" y="4092815"/>
            <a:ext cx="2501979" cy="3028381"/>
          </a:xfrm>
          <a:prstGeom prst="rect">
            <a:avLst/>
          </a:prstGeom>
          <a:gradFill>
            <a:gsLst>
              <a:gs pos="2000">
                <a:schemeClr val="accent1">
                  <a:alpha val="29000"/>
                </a:schemeClr>
              </a:gs>
              <a:gs pos="100000">
                <a:srgbClr val="000000">
                  <a:alpha val="30000"/>
                </a:srgbClr>
              </a:gs>
            </a:gsLst>
            <a:lin ang="7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Freeform: Shape 17">
            <a:extLst>
              <a:ext uri="{FF2B5EF4-FFF2-40B4-BE49-F238E27FC236}">
                <a16:creationId xmlns:a16="http://schemas.microsoft.com/office/drawing/2014/main" id="{3C9B7448-E070-CCBE-451B-C93F38EEF4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20635413">
            <a:off x="-376302" y="969718"/>
            <a:ext cx="2925267" cy="4178958"/>
          </a:xfrm>
          <a:custGeom>
            <a:avLst/>
            <a:gdLst>
              <a:gd name="connsiteX0" fmla="*/ 2432225 w 3900357"/>
              <a:gd name="connsiteY0" fmla="*/ 93939 h 4178958"/>
              <a:gd name="connsiteX1" fmla="*/ 3900357 w 3900357"/>
              <a:gd name="connsiteY1" fmla="*/ 2089479 h 4178958"/>
              <a:gd name="connsiteX2" fmla="*/ 1810878 w 3900357"/>
              <a:gd name="connsiteY2" fmla="*/ 4178958 h 4178958"/>
              <a:gd name="connsiteX3" fmla="*/ 78249 w 3900357"/>
              <a:gd name="connsiteY3" fmla="*/ 3257727 h 4178958"/>
              <a:gd name="connsiteX4" fmla="*/ 0 w 3900357"/>
              <a:gd name="connsiteY4" fmla="*/ 3128923 h 4178958"/>
              <a:gd name="connsiteX5" fmla="*/ 831324 w 3900357"/>
              <a:gd name="connsiteY5" fmla="*/ 244281 h 4178958"/>
              <a:gd name="connsiteX6" fmla="*/ 997559 w 3900357"/>
              <a:gd name="connsiteY6" fmla="*/ 164202 h 4178958"/>
              <a:gd name="connsiteX7" fmla="*/ 1810878 w 3900357"/>
              <a:gd name="connsiteY7" fmla="*/ 0 h 4178958"/>
              <a:gd name="connsiteX8" fmla="*/ 2432225 w 3900357"/>
              <a:gd name="connsiteY8" fmla="*/ 93939 h 41789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900357" h="4178958">
                <a:moveTo>
                  <a:pt x="2432225" y="93939"/>
                </a:moveTo>
                <a:cubicBezTo>
                  <a:pt x="3282786" y="358491"/>
                  <a:pt x="3900357" y="1151865"/>
                  <a:pt x="3900357" y="2089479"/>
                </a:cubicBezTo>
                <a:cubicBezTo>
                  <a:pt x="3900357" y="3243466"/>
                  <a:pt x="2964865" y="4178958"/>
                  <a:pt x="1810878" y="4178958"/>
                </a:cubicBezTo>
                <a:cubicBezTo>
                  <a:pt x="1089636" y="4178958"/>
                  <a:pt x="453744" y="3813531"/>
                  <a:pt x="78249" y="3257727"/>
                </a:cubicBezTo>
                <a:lnTo>
                  <a:pt x="0" y="3128923"/>
                </a:lnTo>
                <a:lnTo>
                  <a:pt x="831324" y="244281"/>
                </a:lnTo>
                <a:lnTo>
                  <a:pt x="997559" y="164202"/>
                </a:lnTo>
                <a:cubicBezTo>
                  <a:pt x="1247540" y="58468"/>
                  <a:pt x="1522381" y="0"/>
                  <a:pt x="1810878" y="0"/>
                </a:cubicBezTo>
                <a:cubicBezTo>
                  <a:pt x="2027251" y="0"/>
                  <a:pt x="2235942" y="32888"/>
                  <a:pt x="2432225" y="93939"/>
                </a:cubicBezTo>
                <a:close/>
              </a:path>
            </a:pathLst>
          </a:custGeom>
          <a:gradFill>
            <a:gsLst>
              <a:gs pos="29000">
                <a:srgbClr val="000000">
                  <a:alpha val="0"/>
                </a:srgbClr>
              </a:gs>
              <a:gs pos="100000">
                <a:schemeClr val="accent1">
                  <a:alpha val="43000"/>
                </a:schemeClr>
              </a:gs>
            </a:gsLst>
            <a:lin ang="1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 name="Rectangle 19">
            <a:extLst>
              <a:ext uri="{FF2B5EF4-FFF2-40B4-BE49-F238E27FC236}">
                <a16:creationId xmlns:a16="http://schemas.microsoft.com/office/drawing/2014/main" id="{A4F85421-2DAD-D03B-9AF0-7FB0771756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914820" y="1904672"/>
            <a:ext cx="6858003" cy="3028376"/>
          </a:xfrm>
          <a:prstGeom prst="rect">
            <a:avLst/>
          </a:prstGeom>
          <a:gradFill>
            <a:gsLst>
              <a:gs pos="0">
                <a:srgbClr val="000000">
                  <a:alpha val="0"/>
                </a:srgbClr>
              </a:gs>
              <a:gs pos="99000">
                <a:schemeClr val="accent1">
                  <a:lumMod val="60000"/>
                  <a:lumOff val="40000"/>
                  <a:alpha val="11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D2B0777-C713-8132-6317-AE01925F001C}"/>
              </a:ext>
            </a:extLst>
          </p:cNvPr>
          <p:cNvSpPr>
            <a:spLocks noGrp="1"/>
          </p:cNvSpPr>
          <p:nvPr>
            <p:ph type="title"/>
          </p:nvPr>
        </p:nvSpPr>
        <p:spPr>
          <a:xfrm>
            <a:off x="109728" y="112403"/>
            <a:ext cx="3035808" cy="1716398"/>
          </a:xfrm>
        </p:spPr>
        <p:txBody>
          <a:bodyPr anchor="b">
            <a:normAutofit/>
          </a:bodyPr>
          <a:lstStyle/>
          <a:p>
            <a:pPr lvl="0"/>
            <a:r>
              <a:rPr lang="en-US" sz="3600" b="1" dirty="0"/>
              <a:t>Solving class imbalance</a:t>
            </a:r>
            <a:endParaRPr lang="nn-NO" sz="3600" b="1" dirty="0"/>
          </a:p>
        </p:txBody>
      </p:sp>
      <p:sp>
        <p:nvSpPr>
          <p:cNvPr id="3" name="Content Placeholder 2">
            <a:extLst>
              <a:ext uri="{FF2B5EF4-FFF2-40B4-BE49-F238E27FC236}">
                <a16:creationId xmlns:a16="http://schemas.microsoft.com/office/drawing/2014/main" id="{ED26DB31-83EB-AD08-1E03-478768006023}"/>
              </a:ext>
            </a:extLst>
          </p:cNvPr>
          <p:cNvSpPr>
            <a:spLocks noGrp="1"/>
          </p:cNvSpPr>
          <p:nvPr>
            <p:ph idx="1"/>
          </p:nvPr>
        </p:nvSpPr>
        <p:spPr>
          <a:xfrm>
            <a:off x="109728" y="2130726"/>
            <a:ext cx="5179384" cy="4635834"/>
          </a:xfrm>
        </p:spPr>
        <p:txBody>
          <a:bodyPr anchor="ctr">
            <a:noAutofit/>
          </a:bodyPr>
          <a:lstStyle/>
          <a:p>
            <a:pPr marL="0" indent="0">
              <a:spcBef>
                <a:spcPts val="3000"/>
              </a:spcBef>
              <a:buNone/>
            </a:pPr>
            <a:r>
              <a:rPr lang="en-US" sz="2000" dirty="0"/>
              <a:t>A significant challenge was the class imbalance present in the combined dataset. </a:t>
            </a:r>
          </a:p>
          <a:p>
            <a:pPr marL="0" indent="0">
              <a:spcBef>
                <a:spcPts val="3000"/>
              </a:spcBef>
              <a:buNone/>
            </a:pPr>
            <a:r>
              <a:rPr lang="en-US" sz="2000" dirty="0"/>
              <a:t>To mitigate this, weighted random sampling was incorporated into the data loading process, assigning higher weights to samples from under-represented classes.</a:t>
            </a:r>
          </a:p>
          <a:p>
            <a:pPr marL="0" indent="0">
              <a:spcBef>
                <a:spcPts val="3000"/>
              </a:spcBef>
              <a:buNone/>
            </a:pPr>
            <a:r>
              <a:rPr lang="en-US" sz="2000" dirty="0"/>
              <a:t>This ensured that minority classes received sufficient attention during training, improving overall model performance.</a:t>
            </a:r>
          </a:p>
        </p:txBody>
      </p:sp>
      <p:graphicFrame>
        <p:nvGraphicFramePr>
          <p:cNvPr id="11" name="תרשים 10"/>
          <p:cNvGraphicFramePr/>
          <p:nvPr>
            <p:extLst>
              <p:ext uri="{D42A27DB-BD31-4B8C-83A1-F6EECF244321}">
                <p14:modId xmlns:p14="http://schemas.microsoft.com/office/powerpoint/2010/main" val="3411758633"/>
              </p:ext>
            </p:extLst>
          </p:nvPr>
        </p:nvGraphicFramePr>
        <p:xfrm>
          <a:off x="5331126" y="966914"/>
          <a:ext cx="3657598" cy="3155755"/>
        </p:xfrm>
        <a:graphic>
          <a:graphicData uri="http://schemas.openxmlformats.org/drawingml/2006/chart">
            <c:chart xmlns:c="http://schemas.openxmlformats.org/drawingml/2006/chart" xmlns:r="http://schemas.openxmlformats.org/officeDocument/2006/relationships" r:id="rId2"/>
          </a:graphicData>
        </a:graphic>
      </p:graphicFrame>
      <p:sp>
        <p:nvSpPr>
          <p:cNvPr id="4" name="לחצן פעולה: מידע 3">
            <a:hlinkClick r:id="rId3" action="ppaction://hlinksldjump" highlightClick="1"/>
          </p:cNvPr>
          <p:cNvSpPr/>
          <p:nvPr/>
        </p:nvSpPr>
        <p:spPr>
          <a:xfrm>
            <a:off x="8376250" y="112403"/>
            <a:ext cx="543464" cy="533996"/>
          </a:xfrm>
          <a:prstGeom prst="actionButtonInformation">
            <a:avLst/>
          </a:prstGeom>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54972499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ppt/theme/themeOverride4.xml><?xml version="1.0" encoding="utf-8"?>
<a:themeOverride xmlns:a="http://schemas.openxmlformats.org/drawingml/2006/main">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themeOverride>
</file>

<file path=docProps/app.xml><?xml version="1.0" encoding="utf-8"?>
<Properties xmlns="http://schemas.openxmlformats.org/officeDocument/2006/extended-properties" xmlns:vt="http://schemas.openxmlformats.org/officeDocument/2006/docPropsVTypes">
  <Template/>
  <TotalTime>1698</TotalTime>
  <Words>2921</Words>
  <Application>Microsoft Office PowerPoint</Application>
  <PresentationFormat>On-screen Show (4:3)</PresentationFormat>
  <Paragraphs>463</Paragraphs>
  <Slides>31</Slides>
  <Notes>2</Notes>
  <HiddenSlides>5</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31</vt:i4>
      </vt:variant>
    </vt:vector>
  </HeadingPairs>
  <TitlesOfParts>
    <vt:vector size="40" baseType="lpstr">
      <vt:lpstr>-apple-system</vt:lpstr>
      <vt:lpstr>Aptos</vt:lpstr>
      <vt:lpstr>Aptos Display</vt:lpstr>
      <vt:lpstr>Arial</vt:lpstr>
      <vt:lpstr>Arial Unicode MS</vt:lpstr>
      <vt:lpstr>Calibri</vt:lpstr>
      <vt:lpstr>Inter</vt:lpstr>
      <vt:lpstr>Wingdings</vt:lpstr>
      <vt:lpstr>Office Theme</vt:lpstr>
      <vt:lpstr>Diabetic Retinopathy Stage Prediction Using  Deep Learning.</vt:lpstr>
      <vt:lpstr>A Single-Model Approach to Medical Image Classification </vt:lpstr>
      <vt:lpstr>What is Diabetic Retinopathy?</vt:lpstr>
      <vt:lpstr>Process  Flow</vt:lpstr>
      <vt:lpstr>Detailed Overview</vt:lpstr>
      <vt:lpstr>Technology Stack</vt:lpstr>
      <vt:lpstr>Data Pipeline</vt:lpstr>
      <vt:lpstr>Source Datasets</vt:lpstr>
      <vt:lpstr>Solving class imbalance</vt:lpstr>
      <vt:lpstr>Data Augmentation Pipeline</vt:lpstr>
      <vt:lpstr>Why EfficientNet-B7 </vt:lpstr>
      <vt:lpstr>Potential Model Evaluation</vt:lpstr>
      <vt:lpstr>Transfer Learning and Pre-training </vt:lpstr>
      <vt:lpstr>Transfer Learning Fine-tuning</vt:lpstr>
      <vt:lpstr>Results</vt:lpstr>
      <vt:lpstr>Key Metrics  Overview </vt:lpstr>
      <vt:lpstr>Class level Performance</vt:lpstr>
      <vt:lpstr>Deployment &amp; User Interface</vt:lpstr>
      <vt:lpstr>Hugging Face Integration</vt:lpstr>
      <vt:lpstr>User application</vt:lpstr>
      <vt:lpstr>Conclusions</vt:lpstr>
      <vt:lpstr>Advanced Project Management with Agile Methodology</vt:lpstr>
      <vt:lpstr>Challenges we faced and how we managed</vt:lpstr>
      <vt:lpstr>Stretch features </vt:lpstr>
      <vt:lpstr>Side research done by team members </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otalTime>2</TotalTime>
  <Words>49</Words>
  <Application>Microsoft Office PowerPoint</Application>
  <PresentationFormat>On-screen Show (4:3)</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Diabetic Retinopathy Stage  Prediction With Deep Learning</dc:title>
  <dc:creator>עינב לפיד</dc:creator>
  <cp:keywords/>
  <cp:lastModifiedBy>Lidia 12</cp:lastModifiedBy>
  <cp:revision>297</cp:revision>
  <dcterms:created xsi:type="dcterms:W3CDTF">2024-11-03T10:49:12Z</dcterms:created>
  <dcterms:modified xsi:type="dcterms:W3CDTF">2024-11-27T07:57:58Z</dcterms:modified>
</cp:coreProperties>
</file>